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95" r:id="rId10"/>
    <p:sldId id="426" r:id="rId11"/>
    <p:sldId id="429" r:id="rId12"/>
    <p:sldId id="430" r:id="rId13"/>
    <p:sldId id="410" r:id="rId14"/>
    <p:sldId id="394" r:id="rId15"/>
    <p:sldId id="431" r:id="rId16"/>
  </p:sldIdLst>
  <p:sldSz cx="12192000" cy="6858000"/>
  <p:notesSz cx="6858000" cy="9144000"/>
  <p:embeddedFontLst>
    <p:embeddedFont>
      <p:font typeface="Cinzel Bold" panose="00000800000000000000" pitchFamily="50" charset="0"/>
      <p:bold r:id="rId19"/>
    </p:embeddedFont>
    <p:embeddedFont>
      <p:font typeface="Pretendard Medium" panose="02000603000000020004" pitchFamily="2" charset="-127"/>
      <p:regular r:id="rId20"/>
    </p:embeddedFont>
    <p:embeddedFont>
      <p:font typeface="Pretendard SemiBold" panose="02000703000000020004" pitchFamily="2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빛의 계승자 Bold" panose="020B0600000101010101" pitchFamily="50" charset="-127"/>
      <p:bold r:id="rId26"/>
    </p:embeddedFont>
    <p:embeddedFont>
      <p:font typeface="페이퍼로지 5 Medium" pitchFamily="2" charset="-127"/>
      <p:regular r:id="rId27"/>
    </p:embeddedFont>
    <p:embeddedFont>
      <p:font typeface="페이퍼로지 6 SemiBold" pitchFamily="2" charset="-127"/>
      <p:bold r:id="rId28"/>
    </p:embeddedFont>
    <p:embeddedFont>
      <p:font typeface="페이퍼로지 7 Bold" pitchFamily="2" charset="-127"/>
      <p:bold r:id="rId29"/>
    </p:embeddedFont>
    <p:embeddedFont>
      <p:font typeface="페이퍼로지 9 Black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</p14:sldIdLst>
        </p14:section>
        <p14:section name="아크패시브-깨달음" id="{24606A74-CA6A-4E80-9DF9-8F606A5556C4}">
          <p14:sldIdLst>
            <p14:sldId id="395"/>
            <p14:sldId id="426"/>
            <p14:sldId id="429"/>
            <p14:sldId id="430"/>
            <p14:sldId id="410"/>
            <p14:sldId id="394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1"/>
    <a:srgbClr val="FFA7A7"/>
    <a:srgbClr val="081929"/>
    <a:srgbClr val="FFFFCC"/>
    <a:srgbClr val="8A6846"/>
    <a:srgbClr val="5D6377"/>
    <a:srgbClr val="D0AD00"/>
    <a:srgbClr val="FF9797"/>
    <a:srgbClr val="FFABA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5026" autoAdjust="0"/>
  </p:normalViewPr>
  <p:slideViewPr>
    <p:cSldViewPr snapToGrid="0" showGuides="1">
      <p:cViewPr>
        <p:scale>
          <a:sx n="200" d="100"/>
          <a:sy n="200" d="100"/>
        </p:scale>
        <p:origin x="144" y="-2630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97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D60A-09DC-CD94-D901-08CEE0E6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BD7155-9573-635A-66D5-1467F33B9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2C4A8E-7EBA-804C-AA80-03454F305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1F677-37CC-0D62-AADA-AE37153F0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/14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dirty="0"/>
              <a:t>p.</a:t>
            </a:r>
            <a:fld id="{F73ABF26-2481-4A4F-AAAF-44C326750F6E}" type="slidenum">
              <a:rPr smtClean="0"/>
              <a:pPr/>
              <a:t>‹#›</a:t>
            </a:fld>
            <a:r>
              <a:rPr dirty="0"/>
              <a:t>/14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465495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C6294C1-E097-55CE-ADF2-1436353A9080}"/>
              </a:ext>
            </a:extLst>
          </p:cNvPr>
          <p:cNvSpPr/>
          <p:nvPr/>
        </p:nvSpPr>
        <p:spPr>
          <a:xfrm rot="5400000">
            <a:off x="1114889" y="2010376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84A554-D59E-DAFE-C73A-AB611EC9C1DA}"/>
              </a:ext>
            </a:extLst>
          </p:cNvPr>
          <p:cNvGrpSpPr/>
          <p:nvPr/>
        </p:nvGrpSpPr>
        <p:grpSpPr>
          <a:xfrm>
            <a:off x="0" y="1826152"/>
            <a:ext cx="1152000" cy="489534"/>
            <a:chOff x="1652149" y="1346100"/>
            <a:chExt cx="1152000" cy="48953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8F31B75-3248-4999-518D-1063F9BBE0FD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54C0096-5E46-6A32-5665-CE5C275F961A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8BE06B-D821-B46D-CF10-258A1580D5A4}"/>
              </a:ext>
            </a:extLst>
          </p:cNvPr>
          <p:cNvCxnSpPr>
            <a:cxnSpLocks/>
          </p:cNvCxnSpPr>
          <p:nvPr/>
        </p:nvCxnSpPr>
        <p:spPr>
          <a:xfrm>
            <a:off x="0" y="1826152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D1AA9FC-743B-2D06-F183-72B41EC32969}"/>
              </a:ext>
            </a:extLst>
          </p:cNvPr>
          <p:cNvGrpSpPr/>
          <p:nvPr userDrawn="1"/>
        </p:nvGrpSpPr>
        <p:grpSpPr>
          <a:xfrm>
            <a:off x="0" y="2315686"/>
            <a:ext cx="1152000" cy="1026525"/>
            <a:chOff x="1397000" y="1917031"/>
            <a:chExt cx="1152000" cy="102652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8EABE26-D776-CB3F-357A-32ACBC4DDFDA}"/>
                </a:ext>
              </a:extLst>
            </p:cNvPr>
            <p:cNvGrpSpPr/>
            <p:nvPr userDrawn="1"/>
          </p:nvGrpSpPr>
          <p:grpSpPr>
            <a:xfrm>
              <a:off x="1397000" y="2259343"/>
              <a:ext cx="1152000" cy="684213"/>
              <a:chOff x="1397000" y="2315686"/>
              <a:chExt cx="1152000" cy="68421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6515FE2-EAFC-5197-8934-414C296D8F99}"/>
                  </a:ext>
                </a:extLst>
              </p:cNvPr>
              <p:cNvSpPr/>
              <p:nvPr/>
            </p:nvSpPr>
            <p:spPr>
              <a:xfrm>
                <a:off x="1397001" y="2315686"/>
                <a:ext cx="1151999" cy="342312"/>
              </a:xfrm>
              <a:prstGeom prst="rect">
                <a:avLst/>
              </a:prstGeom>
              <a:solidFill>
                <a:srgbClr val="212227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9E1FEA-D72F-FE5E-A9C0-D44232178AA6}"/>
                  </a:ext>
                </a:extLst>
              </p:cNvPr>
              <p:cNvSpPr/>
              <p:nvPr/>
            </p:nvSpPr>
            <p:spPr>
              <a:xfrm>
                <a:off x="1397001" y="2657585"/>
                <a:ext cx="1151999" cy="342312"/>
              </a:xfrm>
              <a:prstGeom prst="rect">
                <a:avLst/>
              </a:prstGeom>
              <a:solidFill>
                <a:srgbClr val="212227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A92759F-BCA6-E188-FEAC-B7C3ABF4E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6000" y="2657586"/>
                <a:ext cx="1134000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FD7D17D-82E9-AB09-3916-5FC6B02F3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6000" y="2999899"/>
                <a:ext cx="1134000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C1EEDD1-04AD-7081-7C0D-15DF555E4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000" y="2999899"/>
                <a:ext cx="1152000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E77E6B-36F0-C392-B833-3D4742EA93D2}"/>
                </a:ext>
              </a:extLst>
            </p:cNvPr>
            <p:cNvSpPr/>
            <p:nvPr userDrawn="1"/>
          </p:nvSpPr>
          <p:spPr>
            <a:xfrm>
              <a:off x="1397001" y="1917031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3A1F708-198F-C2C6-48BC-CF77E47D8C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06000" y="225934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2139" y="6664973"/>
            <a:ext cx="649861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slide" Target="slide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12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10.xml"/><Relationship Id="rId5" Type="http://schemas.openxmlformats.org/officeDocument/2006/relationships/slide" Target="slide3.xml"/><Relationship Id="rId10" Type="http://schemas.openxmlformats.org/officeDocument/2006/relationships/slide" Target="slide9.xml"/><Relationship Id="rId4" Type="http://schemas.microsoft.com/office/2007/relationships/hdphoto" Target="../media/hdphoto1.wdp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5.xml"/><Relationship Id="rId4" Type="http://schemas.microsoft.com/office/2007/relationships/hdphoto" Target="../media/hdphoto2.wdp"/><Relationship Id="rId9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5.xml"/><Relationship Id="rId2" Type="http://schemas.openxmlformats.org/officeDocument/2006/relationships/image" Target="../media/image9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slide" Target="slide3.xml"/><Relationship Id="rId5" Type="http://schemas.openxmlformats.org/officeDocument/2006/relationships/image" Target="../media/image12.png"/><Relationship Id="rId15" Type="http://schemas.openxmlformats.org/officeDocument/2006/relationships/slide" Target="slide9.xm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slide" Target="slide3.xml"/><Relationship Id="rId3" Type="http://schemas.microsoft.com/office/2007/relationships/hdphoto" Target="../media/hdphoto5.wdp"/><Relationship Id="rId21" Type="http://schemas.openxmlformats.org/officeDocument/2006/relationships/slide" Target="slide7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slide" Target="slide1.xml"/><Relationship Id="rId25" Type="http://schemas.openxmlformats.org/officeDocument/2006/relationships/slide" Target="slide14.xml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slide" Target="slide10.xml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slide" Target="slide9.xml"/><Relationship Id="rId10" Type="http://schemas.openxmlformats.org/officeDocument/2006/relationships/image" Target="../media/image36.png"/><Relationship Id="rId19" Type="http://schemas.openxmlformats.org/officeDocument/2006/relationships/slide" Target="slide4.xml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D023-6D9E-8852-6C96-7819E9C8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725DC5AA-24F1-5E58-5CE1-9D9B200EAF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32740" y="140239"/>
            <a:ext cx="2644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 dirty="0">
                <a:solidFill>
                  <a:schemeClr val="bg1"/>
                </a:solidFill>
              </a:rPr>
              <a:t>.2.1 </a:t>
            </a:r>
            <a:r>
              <a:rPr lang="ko-KR" altLang="en-US" sz="200" dirty="0">
                <a:solidFill>
                  <a:schemeClr val="bg1"/>
                </a:solidFill>
              </a:rPr>
              <a:t>연계형 효과 개요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248A-D1A9-492E-BE40-7751E92ED5A4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CD7888-28B5-2549-A24B-9E00DDC8D0D7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B1E6856-447A-9B32-82BB-C2730A5CF9BF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CC0C7B-79D5-8E57-5C97-A7783F5D5B8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F4AB3B-04F6-1EB8-F51C-BC1C994C5DD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2E2547-4D70-E269-902A-F74FE5D13114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4216BD-0BDD-11B0-A6C5-A2750119D34F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F62AD0-D524-1D62-4889-EF7447C7231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BDA545B-953D-22D5-9478-38A82B317A63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5A09E4-104F-7708-D106-00BBD701E3A8}"/>
              </a:ext>
            </a:extLst>
          </p:cNvPr>
          <p:cNvGrpSpPr/>
          <p:nvPr/>
        </p:nvGrpSpPr>
        <p:grpSpPr>
          <a:xfrm>
            <a:off x="1379538" y="1537766"/>
            <a:ext cx="10008925" cy="4883354"/>
            <a:chOff x="1379538" y="1344726"/>
            <a:chExt cx="10008925" cy="48833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DED7C2-8FA5-F7E5-20D7-41AB5CBA1D83}"/>
                </a:ext>
              </a:extLst>
            </p:cNvPr>
            <p:cNvSpPr/>
            <p:nvPr/>
          </p:nvSpPr>
          <p:spPr>
            <a:xfrm>
              <a:off x="1379538" y="2276243"/>
              <a:ext cx="4716462" cy="395183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C278C5B-8BE3-9E3B-B80A-B8E01A85FF3A}"/>
                </a:ext>
              </a:extLst>
            </p:cNvPr>
            <p:cNvGrpSpPr/>
            <p:nvPr/>
          </p:nvGrpSpPr>
          <p:grpSpPr>
            <a:xfrm>
              <a:off x="1553678" y="2561115"/>
              <a:ext cx="4368183" cy="3382093"/>
              <a:chOff x="1553678" y="2569450"/>
              <a:chExt cx="4368183" cy="338209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53E1172-B52F-E2C2-0F5B-1DFE5EF866FA}"/>
                  </a:ext>
                </a:extLst>
              </p:cNvPr>
              <p:cNvGrpSpPr/>
              <p:nvPr/>
            </p:nvGrpSpPr>
            <p:grpSpPr>
              <a:xfrm>
                <a:off x="1553678" y="2569450"/>
                <a:ext cx="4368183" cy="732399"/>
                <a:chOff x="1523342" y="2714526"/>
                <a:chExt cx="4368183" cy="732399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408E516-FCB7-C145-4145-78EE514895C3}"/>
                    </a:ext>
                  </a:extLst>
                </p:cNvPr>
                <p:cNvSpPr txBox="1"/>
                <p:nvPr/>
              </p:nvSpPr>
              <p:spPr>
                <a:xfrm>
                  <a:off x="1523342" y="2995519"/>
                  <a:ext cx="4368183" cy="451406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제한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대신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사용하도록 유도하고 부족한 자원을 보충하며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스탠스의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적을 몰아치는 컨셉을 강화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0A9925CB-1F7F-2C75-9017-63B5BF55756E}"/>
                    </a:ext>
                  </a:extLst>
                </p:cNvPr>
                <p:cNvGrpSpPr/>
                <p:nvPr/>
              </p:nvGrpSpPr>
              <p:grpSpPr>
                <a:xfrm>
                  <a:off x="1523342" y="2714526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F01E4CF4-E82B-E6C5-FE2F-4C555D9210B7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23" name="직사각형 222">
                    <a:extLst>
                      <a:ext uri="{FF2B5EF4-FFF2-40B4-BE49-F238E27FC236}">
                        <a16:creationId xmlns:a16="http://schemas.microsoft.com/office/drawing/2014/main" id="{3F4D9393-0861-7703-7B5D-F68E54543342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3C64D3A-97C0-1F83-A281-AA501C445831}"/>
                  </a:ext>
                </a:extLst>
              </p:cNvPr>
              <p:cNvGrpSpPr/>
              <p:nvPr/>
            </p:nvGrpSpPr>
            <p:grpSpPr>
              <a:xfrm>
                <a:off x="1553678" y="4962664"/>
                <a:ext cx="3553390" cy="988879"/>
                <a:chOff x="1523342" y="5603269"/>
                <a:chExt cx="3553390" cy="988879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D8B4CDC7-7380-F4D8-918D-C979FD22A55D}"/>
                    </a:ext>
                  </a:extLst>
                </p:cNvPr>
                <p:cNvGrpSpPr/>
                <p:nvPr/>
              </p:nvGrpSpPr>
              <p:grpSpPr>
                <a:xfrm>
                  <a:off x="1523342" y="5603269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976D7C6-E02C-E6FF-6B59-A680805764DE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타겟 유저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FA57CB94-315B-E4D7-2D34-0BE4167BAC28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8A8B1F-1F6E-6E68-443C-0725C741763C}"/>
                    </a:ext>
                  </a:extLst>
                </p:cNvPr>
                <p:cNvSpPr txBox="1"/>
                <p:nvPr/>
              </p:nvSpPr>
              <p:spPr>
                <a:xfrm>
                  <a:off x="1523342" y="5884262"/>
                  <a:ext cx="3553390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휘둘러 적을 베어내는 타격감을 느끼고 싶은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단순하고 안정적인 조작으로 꾸준한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유지하길 원하는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적을 빠르게 몰아치는 전투를 즐기는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D95E55E-62CA-07B0-0D5A-9F41BE4D93AF}"/>
                  </a:ext>
                </a:extLst>
              </p:cNvPr>
              <p:cNvGrpSpPr/>
              <p:nvPr/>
            </p:nvGrpSpPr>
            <p:grpSpPr>
              <a:xfrm>
                <a:off x="1553678" y="3637817"/>
                <a:ext cx="2460142" cy="988879"/>
                <a:chOff x="1523342" y="3905482"/>
                <a:chExt cx="2460142" cy="988879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27F9DBF7-0F30-9E7F-DB5D-38E186A57264}"/>
                    </a:ext>
                  </a:extLst>
                </p:cNvPr>
                <p:cNvGrpSpPr/>
                <p:nvPr/>
              </p:nvGrpSpPr>
              <p:grpSpPr>
                <a:xfrm>
                  <a:off x="1523342" y="3905482"/>
                  <a:ext cx="512027" cy="188393"/>
                  <a:chOff x="1980960" y="2920812"/>
                  <a:chExt cx="512027" cy="188393"/>
                </a:xfrm>
              </p:grpSpPr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AC3D8BE-04D6-5D98-DD57-FB77C41C13E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512027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특징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466D5D55-3012-7CEF-D999-B620B2BDEBE9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A378447-FDC4-959A-F80B-C9C0E4791AF5}"/>
                    </a:ext>
                  </a:extLst>
                </p:cNvPr>
                <p:cNvSpPr txBox="1"/>
                <p:nvPr/>
              </p:nvSpPr>
              <p:spPr>
                <a:xfrm>
                  <a:off x="1523342" y="4186475"/>
                  <a:ext cx="246014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불가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효율 증가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낮은 조작 난이도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일정하게 유지되는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</a:p>
              </p:txBody>
            </p:sp>
          </p:grp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DB3A7D-C7F3-414F-8509-65645D61EC4C}"/>
                </a:ext>
              </a:extLst>
            </p:cNvPr>
            <p:cNvSpPr/>
            <p:nvPr/>
          </p:nvSpPr>
          <p:spPr>
            <a:xfrm>
              <a:off x="6672001" y="2276243"/>
              <a:ext cx="4716462" cy="39518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E996091-BF35-BD6D-4BF1-5A906AE37CC6}"/>
                </a:ext>
              </a:extLst>
            </p:cNvPr>
            <p:cNvGrpSpPr/>
            <p:nvPr/>
          </p:nvGrpSpPr>
          <p:grpSpPr>
            <a:xfrm>
              <a:off x="6885414" y="2561115"/>
              <a:ext cx="4289636" cy="3382093"/>
              <a:chOff x="6885414" y="2569450"/>
              <a:chExt cx="4289636" cy="338209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FD75B02-ABE0-E73C-2049-BC8DED26854F}"/>
                  </a:ext>
                </a:extLst>
              </p:cNvPr>
              <p:cNvGrpSpPr/>
              <p:nvPr/>
            </p:nvGrpSpPr>
            <p:grpSpPr>
              <a:xfrm>
                <a:off x="6885414" y="2569450"/>
                <a:ext cx="4289636" cy="732399"/>
                <a:chOff x="6815805" y="2714526"/>
                <a:chExt cx="4289636" cy="73239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0CBC3C-68CB-D0DB-CC64-77E3F3A6B45A}"/>
                    </a:ext>
                  </a:extLst>
                </p:cNvPr>
                <p:cNvSpPr txBox="1"/>
                <p:nvPr/>
              </p:nvSpPr>
              <p:spPr>
                <a:xfrm>
                  <a:off x="6815805" y="2995519"/>
                  <a:ext cx="4289636" cy="451406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효과를 통일함으로써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간 성능을 균형 있게 조정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듀얼 게이지의 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활용처를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추가하여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소모에 대한 리스크와 리턴을 확실하게 제공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FEA2D550-D02F-75BA-CD7D-8EDDF9CE524D}"/>
                    </a:ext>
                  </a:extLst>
                </p:cNvPr>
                <p:cNvGrpSpPr/>
                <p:nvPr/>
              </p:nvGrpSpPr>
              <p:grpSpPr>
                <a:xfrm>
                  <a:off x="6815805" y="2714526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5240110-1FA8-A811-2660-2EFB0F139279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EA8624A9-5541-A40F-4C17-B9A259B9750F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7B84A30-3C10-EA91-76B8-E3CC9CF377E5}"/>
                  </a:ext>
                </a:extLst>
              </p:cNvPr>
              <p:cNvGrpSpPr/>
              <p:nvPr/>
            </p:nvGrpSpPr>
            <p:grpSpPr>
              <a:xfrm>
                <a:off x="6885414" y="4962664"/>
                <a:ext cx="3372252" cy="988879"/>
                <a:chOff x="1523342" y="5603269"/>
                <a:chExt cx="3372252" cy="988879"/>
              </a:xfrm>
            </p:grpSpPr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3EEF36AD-3DC9-4FD0-E97D-367393A1CCD4}"/>
                    </a:ext>
                  </a:extLst>
                </p:cNvPr>
                <p:cNvGrpSpPr/>
                <p:nvPr/>
              </p:nvGrpSpPr>
              <p:grpSpPr>
                <a:xfrm>
                  <a:off x="1523342" y="5603269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3ABBF07-FC2A-176B-515B-3FE6FA86CEF1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타겟 유저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3D91EBBE-9E14-8EB0-48DE-C4708C263CBC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7A5DCA7-427E-E3BF-81CB-D5868DF9951F}"/>
                    </a:ext>
                  </a:extLst>
                </p:cNvPr>
                <p:cNvSpPr txBox="1"/>
                <p:nvPr/>
              </p:nvSpPr>
              <p:spPr>
                <a:xfrm>
                  <a:off x="1523342" y="5884262"/>
                  <a:ext cx="337225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창으로 베고 찌르는 타격감을 동시에 느끼고 싶은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능력과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딜링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능력을 모두 중요하게 여기는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순간적으로 높은 피해를 줄 수 있는 구조의 전투를 즐기는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13D8579-83FD-040F-C8E0-09AF5B0BAB4C}"/>
                  </a:ext>
                </a:extLst>
              </p:cNvPr>
              <p:cNvGrpSpPr/>
              <p:nvPr/>
            </p:nvGrpSpPr>
            <p:grpSpPr>
              <a:xfrm>
                <a:off x="6885414" y="3637817"/>
                <a:ext cx="2721432" cy="988879"/>
                <a:chOff x="1523342" y="3905482"/>
                <a:chExt cx="2721432" cy="988879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EF782D32-1DD4-6F07-5587-438D46BA0669}"/>
                    </a:ext>
                  </a:extLst>
                </p:cNvPr>
                <p:cNvGrpSpPr/>
                <p:nvPr/>
              </p:nvGrpSpPr>
              <p:grpSpPr>
                <a:xfrm>
                  <a:off x="1523342" y="3905482"/>
                  <a:ext cx="512027" cy="188393"/>
                  <a:chOff x="1980960" y="2920812"/>
                  <a:chExt cx="512027" cy="188393"/>
                </a:xfrm>
              </p:grpSpPr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603A8E6-5275-D0F0-4464-DF83F7FEEBAC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512027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특징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1822B965-C384-B76F-CC25-ED79A4899472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74A713E-6E97-2DC9-A0B8-1455F51C0E86}"/>
                    </a:ext>
                  </a:extLst>
                </p:cNvPr>
                <p:cNvSpPr txBox="1"/>
                <p:nvPr/>
              </p:nvSpPr>
              <p:spPr>
                <a:xfrm>
                  <a:off x="1523342" y="4186475"/>
                  <a:ext cx="2721432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 효과 통일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두 스탠스의 전략적 활용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효율 증가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높은 조작 난이도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 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강력한 순간 피해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D9B2462-0B4C-239A-E122-BB0851D34808}"/>
                </a:ext>
              </a:extLst>
            </p:cNvPr>
            <p:cNvGrpSpPr/>
            <p:nvPr/>
          </p:nvGrpSpPr>
          <p:grpSpPr>
            <a:xfrm>
              <a:off x="1379538" y="1344726"/>
              <a:ext cx="3309302" cy="263791"/>
              <a:chOff x="1379538" y="1208335"/>
              <a:chExt cx="3309302" cy="26379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AB9FD2-C05F-0168-8688-0123590C73D6}"/>
                  </a:ext>
                </a:extLst>
              </p:cNvPr>
              <p:cNvSpPr txBox="1"/>
              <p:nvPr/>
            </p:nvSpPr>
            <p:spPr>
              <a:xfrm>
                <a:off x="1379538" y="1208335"/>
                <a:ext cx="888733" cy="263791"/>
              </a:xfrm>
              <a:prstGeom prst="rect">
                <a:avLst/>
              </a:prstGeom>
              <a:solidFill>
                <a:srgbClr val="0070C0"/>
              </a:solidFill>
              <a:ln w="12700">
                <a:solidFill>
                  <a:schemeClr val="bg1"/>
                </a:solidFill>
              </a:ln>
              <a:effectLst>
                <a:outerShdw blurRad="50800" dist="254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lIns="144000" tIns="46800" rIns="144000" bIns="46800" rtlCol="0" anchor="ctr" anchorCtr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절제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라인</a:t>
                </a:r>
                <a:endPara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E546A591-2644-FCFF-CD74-1E23392FFF8E}"/>
                  </a:ext>
                </a:extLst>
              </p:cNvPr>
              <p:cNvGrpSpPr/>
              <p:nvPr/>
            </p:nvGrpSpPr>
            <p:grpSpPr>
              <a:xfrm>
                <a:off x="2445829" y="1221583"/>
                <a:ext cx="2243011" cy="250543"/>
                <a:chOff x="2445829" y="1221583"/>
                <a:chExt cx="2243011" cy="250543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B6A2ACEF-11E6-6108-9349-928A2F095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5829" y="1472126"/>
                  <a:ext cx="2243011" cy="0"/>
                </a:xfrm>
                <a:prstGeom prst="line">
                  <a:avLst/>
                </a:prstGeom>
                <a:ln w="63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rgbClr val="7F7F7F">
                          <a:alpha val="50000"/>
                        </a:srgbClr>
                      </a:gs>
                      <a:gs pos="16000">
                        <a:schemeClr val="bg1">
                          <a:lumMod val="50000"/>
                          <a:alpha val="70000"/>
                        </a:schemeClr>
                      </a:gs>
                      <a:gs pos="74000">
                        <a:schemeClr val="bg1">
                          <a:lumMod val="50000"/>
                          <a:alpha val="3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0150648-92BC-865D-7371-E719FA05F4F9}"/>
                    </a:ext>
                  </a:extLst>
                </p:cNvPr>
                <p:cNvSpPr txBox="1"/>
                <p:nvPr/>
              </p:nvSpPr>
              <p:spPr>
                <a:xfrm>
                  <a:off x="2445829" y="1221583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절제’와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절제의 연계형 효과</a:t>
                  </a:r>
                </a:p>
              </p:txBody>
            </p:sp>
          </p:grp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FA12F8F-748B-8845-1357-945203FB9B54}"/>
                </a:ext>
              </a:extLst>
            </p:cNvPr>
            <p:cNvGrpSpPr/>
            <p:nvPr/>
          </p:nvGrpSpPr>
          <p:grpSpPr>
            <a:xfrm>
              <a:off x="6672001" y="1344759"/>
              <a:ext cx="3309564" cy="263791"/>
              <a:chOff x="6672001" y="1208368"/>
              <a:chExt cx="3309564" cy="26379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A7CF5A-4595-B82A-9CA1-994701B79A71}"/>
                  </a:ext>
                </a:extLst>
              </p:cNvPr>
              <p:cNvSpPr txBox="1"/>
              <p:nvPr/>
            </p:nvSpPr>
            <p:spPr>
              <a:xfrm>
                <a:off x="6672001" y="1208368"/>
                <a:ext cx="888733" cy="263791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>
                <a:outerShdw blurRad="50800" dist="25400" dir="2700000" algn="t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lIns="144000" tIns="46800" rIns="144000" bIns="46800" rtlCol="0" anchor="ctr" anchorCtr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절정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라인</a:t>
                </a:r>
                <a:endPara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B96F913-8A8D-C4DB-21B4-9B00C9FB8B93}"/>
                  </a:ext>
                </a:extLst>
              </p:cNvPr>
              <p:cNvGrpSpPr/>
              <p:nvPr/>
            </p:nvGrpSpPr>
            <p:grpSpPr>
              <a:xfrm>
                <a:off x="7738554" y="1221616"/>
                <a:ext cx="2243011" cy="250543"/>
                <a:chOff x="7738554" y="1221616"/>
                <a:chExt cx="2243011" cy="250543"/>
              </a:xfrm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96192EED-DC42-5BD9-33D2-5FBBC8AE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8554" y="1472159"/>
                  <a:ext cx="2243011" cy="0"/>
                </a:xfrm>
                <a:prstGeom prst="line">
                  <a:avLst/>
                </a:prstGeom>
                <a:ln w="635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rgbClr val="7F7F7F">
                          <a:alpha val="50000"/>
                        </a:srgbClr>
                      </a:gs>
                      <a:gs pos="16000">
                        <a:schemeClr val="bg1">
                          <a:lumMod val="50000"/>
                          <a:alpha val="70000"/>
                        </a:schemeClr>
                      </a:gs>
                      <a:gs pos="74000">
                        <a:schemeClr val="bg1">
                          <a:lumMod val="50000"/>
                          <a:alpha val="3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28064C7-6591-B05C-D0F0-780393E88DB1}"/>
                    </a:ext>
                  </a:extLst>
                </p:cNvPr>
                <p:cNvSpPr txBox="1"/>
                <p:nvPr/>
              </p:nvSpPr>
              <p:spPr>
                <a:xfrm>
                  <a:off x="7738554" y="1221616"/>
                  <a:ext cx="216084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1T 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효과 ‘</a:t>
                  </a:r>
                  <a:r>
                    <a:rPr lang="ko-KR" altLang="en-US" sz="1000" dirty="0" err="1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절정‘과</a:t>
                  </a:r>
                  <a:r>
                    <a:rPr lang="ko-KR" altLang="en-US" sz="1000" dirty="0">
                      <a:ln w="444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절정의 연계형 효과</a:t>
                  </a: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73D065E-08A1-1D47-26E3-9A654F69E496}"/>
                </a:ext>
              </a:extLst>
            </p:cNvPr>
            <p:cNvGrpSpPr/>
            <p:nvPr/>
          </p:nvGrpSpPr>
          <p:grpSpPr>
            <a:xfrm>
              <a:off x="1379538" y="1826841"/>
              <a:ext cx="4716462" cy="449402"/>
              <a:chOff x="1587482" y="1495943"/>
              <a:chExt cx="4716462" cy="44940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7BC8A05-9BE5-259B-417C-A293B856C745}"/>
                  </a:ext>
                </a:extLst>
              </p:cNvPr>
              <p:cNvSpPr/>
              <p:nvPr/>
            </p:nvSpPr>
            <p:spPr>
              <a:xfrm>
                <a:off x="1587482" y="1495943"/>
                <a:ext cx="4716462" cy="44940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18B4727-FAEA-B462-666B-50DD86A019EF}"/>
                  </a:ext>
                </a:extLst>
              </p:cNvPr>
              <p:cNvSpPr txBox="1"/>
              <p:nvPr/>
            </p:nvSpPr>
            <p:spPr>
              <a:xfrm>
                <a:off x="2036203" y="1589839"/>
                <a:ext cx="3819022" cy="261610"/>
              </a:xfrm>
              <a:prstGeom prst="rect">
                <a:avLst/>
              </a:prstGeom>
              <a:noFill/>
            </p:spPr>
            <p:txBody>
              <a:bodyPr wrap="none" lIns="144000" rIns="14400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스탠스를 변경하지 않고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적에게 접근하여 끊임없이 몰아치는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스타일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F763D010-42DA-CD2D-EF9C-CAC56DB3C176}"/>
                </a:ext>
              </a:extLst>
            </p:cNvPr>
            <p:cNvGrpSpPr/>
            <p:nvPr/>
          </p:nvGrpSpPr>
          <p:grpSpPr>
            <a:xfrm>
              <a:off x="6672001" y="1826841"/>
              <a:ext cx="4716461" cy="450000"/>
              <a:chOff x="6672262" y="1646765"/>
              <a:chExt cx="4716461" cy="450000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2366FBC-3306-6924-26C4-F6AED557B2EC}"/>
                  </a:ext>
                </a:extLst>
              </p:cNvPr>
              <p:cNvSpPr/>
              <p:nvPr/>
            </p:nvSpPr>
            <p:spPr>
              <a:xfrm>
                <a:off x="6672262" y="1646765"/>
                <a:ext cx="4716461" cy="450000"/>
              </a:xfrm>
              <a:prstGeom prst="rect">
                <a:avLst/>
              </a:prstGeom>
              <a:solidFill>
                <a:srgbClr val="FFE1E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636E8E0-4F1F-1171-04ED-FA8D28E623A4}"/>
                  </a:ext>
                </a:extLst>
              </p:cNvPr>
              <p:cNvSpPr txBox="1"/>
              <p:nvPr/>
            </p:nvSpPr>
            <p:spPr>
              <a:xfrm>
                <a:off x="7020795" y="1740960"/>
                <a:ext cx="4019398" cy="261610"/>
              </a:xfrm>
              <a:prstGeom prst="rect">
                <a:avLst/>
              </a:prstGeom>
              <a:noFill/>
            </p:spPr>
            <p:txBody>
              <a:bodyPr wrap="none" lIns="144000" rIns="14400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스탠스를 자유롭게 변경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1100" dirty="0">
                    <a:effectLst>
                      <a:glow rad="127000">
                        <a:srgbClr val="FAFCBC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전투 상황에 대처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있는 스타일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37518C-A947-B1F8-6C0A-EA6577908DA0}"/>
              </a:ext>
            </a:extLst>
          </p:cNvPr>
          <p:cNvSpPr txBox="1"/>
          <p:nvPr/>
        </p:nvSpPr>
        <p:spPr>
          <a:xfrm>
            <a:off x="1379538" y="1060662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라인의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효과는 전투의 방향성을 결정하는 핵심 요소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CD505741-22DA-60A9-692B-40CE73F4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2" name="직사각형 21">
            <a:hlinkClick r:id="rId3" action="ppaction://hlinksldjump" tooltip="홈으로 가기"/>
            <a:extLst>
              <a:ext uri="{FF2B5EF4-FFF2-40B4-BE49-F238E27FC236}">
                <a16:creationId xmlns:a16="http://schemas.microsoft.com/office/drawing/2014/main" id="{D88248C4-AB6C-4C86-73C5-BE330B973016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1721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FC27-0F67-4A1D-8FA8-688FE8F4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4B50F67-B7A9-57B6-95EF-DBB04DB5D6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9609" y="111924"/>
            <a:ext cx="190758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 dirty="0">
                <a:solidFill>
                  <a:schemeClr val="bg1"/>
                </a:solidFill>
              </a:rPr>
              <a:t>.2.2 </a:t>
            </a:r>
            <a:r>
              <a:rPr lang="en-US" altLang="ko-KR" sz="200">
                <a:solidFill>
                  <a:schemeClr val="bg1"/>
                </a:solidFill>
              </a:rPr>
              <a:t>‘</a:t>
            </a:r>
            <a:r>
              <a:rPr lang="ko-KR" altLang="en-US" sz="200">
                <a:solidFill>
                  <a:schemeClr val="bg1"/>
                </a:solidFill>
              </a:rPr>
              <a:t>절제</a:t>
            </a:r>
            <a:r>
              <a:rPr lang="en-US" altLang="ko-KR" sz="200" dirty="0">
                <a:solidFill>
                  <a:schemeClr val="bg1"/>
                </a:solidFill>
              </a:rPr>
              <a:t>’ </a:t>
            </a:r>
            <a:r>
              <a:rPr lang="ko-KR" altLang="en-US" sz="200" dirty="0">
                <a:solidFill>
                  <a:schemeClr val="bg1"/>
                </a:solidFill>
              </a:rPr>
              <a:t>라인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9EBEF3-790F-143D-35A8-9B432EC0C05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351EBB-38A1-CE77-5E5C-9FBD57BE40E9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214A2D-B5A0-D9D5-BAE3-AC9F9518EBE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E8010F-AE66-44D1-69DB-CECBCD774A5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0BE55-913A-CC82-D69C-531AC9A2052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DEBC28-CD86-5067-D5CE-482E6D8DBAD5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60298F1-176D-655C-CDB2-CD38828B51C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70F2B32-F658-AD28-0FF5-07B173BE0777}"/>
              </a:ext>
            </a:extLst>
          </p:cNvPr>
          <p:cNvCxnSpPr>
            <a:cxnSpLocks/>
            <a:stCxn id="79" idx="0"/>
            <a:endCxn id="101" idx="0"/>
          </p:cNvCxnSpPr>
          <p:nvPr/>
        </p:nvCxnSpPr>
        <p:spPr>
          <a:xfrm flipH="1" flipV="1">
            <a:off x="1685127" y="1933853"/>
            <a:ext cx="997" cy="4261123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CA7A3E9-03CC-FA46-4AD8-D6B78A4CCD36}"/>
              </a:ext>
            </a:extLst>
          </p:cNvPr>
          <p:cNvGrpSpPr/>
          <p:nvPr/>
        </p:nvGrpSpPr>
        <p:grpSpPr>
          <a:xfrm>
            <a:off x="1379538" y="1384864"/>
            <a:ext cx="10585450" cy="957776"/>
            <a:chOff x="1379538" y="859453"/>
            <a:chExt cx="10585450" cy="957776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EB2743D-6DBD-901A-FE10-484A2BBE24D6}"/>
                </a:ext>
              </a:extLst>
            </p:cNvPr>
            <p:cNvGrpSpPr/>
            <p:nvPr/>
          </p:nvGrpSpPr>
          <p:grpSpPr>
            <a:xfrm>
              <a:off x="1379538" y="859453"/>
              <a:ext cx="10585450" cy="957776"/>
              <a:chOff x="1379538" y="859453"/>
              <a:chExt cx="10585450" cy="957776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C1929CF-FF03-0341-1C7F-BDE475171B04}"/>
                  </a:ext>
                </a:extLst>
              </p:cNvPr>
              <p:cNvSpPr/>
              <p:nvPr/>
            </p:nvSpPr>
            <p:spPr>
              <a:xfrm>
                <a:off x="1379538" y="877629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5C34DE04-097F-7514-DFB3-920F8252DCF3}"/>
                  </a:ext>
                </a:extLst>
              </p:cNvPr>
              <p:cNvGrpSpPr/>
              <p:nvPr/>
            </p:nvGrpSpPr>
            <p:grpSpPr>
              <a:xfrm>
                <a:off x="1379538" y="859453"/>
                <a:ext cx="10585450" cy="957776"/>
                <a:chOff x="1379538" y="859453"/>
                <a:chExt cx="10585450" cy="95777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8AE5A484-83DD-AC2B-D244-03B1AE610255}"/>
                    </a:ext>
                  </a:extLst>
                </p:cNvPr>
                <p:cNvSpPr/>
                <p:nvPr/>
              </p:nvSpPr>
              <p:spPr>
                <a:xfrm>
                  <a:off x="3627596" y="859453"/>
                  <a:ext cx="833739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31B33D5-595E-B1E3-C91F-67016E937639}"/>
                    </a:ext>
                  </a:extLst>
                </p:cNvPr>
                <p:cNvSpPr/>
                <p:nvPr/>
              </p:nvSpPr>
              <p:spPr>
                <a:xfrm>
                  <a:off x="1379538" y="877629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FB1643A7-9798-8DF3-36F4-2AD364542C00}"/>
                    </a:ext>
                  </a:extLst>
                </p:cNvPr>
                <p:cNvSpPr/>
                <p:nvPr/>
              </p:nvSpPr>
              <p:spPr>
                <a:xfrm flipV="1">
                  <a:off x="1379538" y="1692314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8FDB653-7461-617E-07F3-22003D28AEE2}"/>
                </a:ext>
              </a:extLst>
            </p:cNvPr>
            <p:cNvSpPr txBox="1"/>
            <p:nvPr/>
          </p:nvSpPr>
          <p:spPr>
            <a:xfrm>
              <a:off x="3627596" y="1179606"/>
              <a:ext cx="444145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t" anchorCtr="0">
              <a:spAutoFit/>
            </a:bodyPr>
            <a:lstStyle/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스탠스를 사용할 수 없지만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획득량이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50.0/75.0/100.0%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9D99CD5-6542-5EA4-FF95-DA49EF301A2D}"/>
                </a:ext>
              </a:extLst>
            </p:cNvPr>
            <p:cNvGrpSpPr/>
            <p:nvPr/>
          </p:nvGrpSpPr>
          <p:grpSpPr>
            <a:xfrm>
              <a:off x="1379538" y="877629"/>
              <a:ext cx="2192176" cy="939600"/>
              <a:chOff x="1379538" y="877629"/>
              <a:chExt cx="2192176" cy="93960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3DB07FF4-79F0-6DBB-79D8-7909555B1FFE}"/>
                  </a:ext>
                </a:extLst>
              </p:cNvPr>
              <p:cNvGrpSpPr/>
              <p:nvPr/>
            </p:nvGrpSpPr>
            <p:grpSpPr>
              <a:xfrm>
                <a:off x="1379538" y="999197"/>
                <a:ext cx="602836" cy="696465"/>
                <a:chOff x="1509039" y="1380428"/>
                <a:chExt cx="802800" cy="927487"/>
              </a:xfrm>
              <a:effectLst/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2F378F8-F43E-F72F-B9A6-9CEF67118008}"/>
                    </a:ext>
                  </a:extLst>
                </p:cNvPr>
                <p:cNvGrpSpPr/>
                <p:nvPr/>
              </p:nvGrpSpPr>
              <p:grpSpPr>
                <a:xfrm>
                  <a:off x="1509039" y="1380428"/>
                  <a:ext cx="802800" cy="746701"/>
                  <a:chOff x="3887909" y="3040658"/>
                  <a:chExt cx="551376" cy="512846"/>
                </a:xfrm>
              </p:grpSpPr>
              <p:pic>
                <p:nvPicPr>
                  <p:cNvPr id="44" name="그림 43" descr="상징, 다채로움, 빛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5DDBEEF-3A00-3D39-965F-9BE9DFD3DA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11127" y="3137902"/>
                    <a:ext cx="301130" cy="301130"/>
                  </a:xfrm>
                  <a:prstGeom prst="ellipse">
                    <a:avLst/>
                  </a:prstGeom>
                </p:spPr>
              </p:pic>
              <p:pic>
                <p:nvPicPr>
                  <p:cNvPr id="46" name="그림 4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382C2B-7D6B-021A-539C-C738EAF9D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3040658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22718A6-1CE3-62BB-3A3A-6FFC3AA78C96}"/>
                    </a:ext>
                  </a:extLst>
                </p:cNvPr>
                <p:cNvGrpSpPr/>
                <p:nvPr/>
              </p:nvGrpSpPr>
              <p:grpSpPr>
                <a:xfrm>
                  <a:off x="1648164" y="1925422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A539164E-CF86-8A03-96D2-EF01BF5D9A83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101" name="사각형: 둥근 모서리 100">
                      <a:extLst>
                        <a:ext uri="{FF2B5EF4-FFF2-40B4-BE49-F238E27FC236}">
                          <a16:creationId xmlns:a16="http://schemas.microsoft.com/office/drawing/2014/main" id="{166837EB-CFAE-34AA-2F0E-E813833C0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/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1298B8FE-03C2-DBFA-D387-88564B0315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446" y="2015595"/>
                      <a:ext cx="161364" cy="14653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100" name="사각형: 둥근 모서리 99">
                    <a:extLst>
                      <a:ext uri="{FF2B5EF4-FFF2-40B4-BE49-F238E27FC236}">
                        <a16:creationId xmlns:a16="http://schemas.microsoft.com/office/drawing/2014/main" id="{B3703A95-64C9-353B-1F3F-5DE429BC39CE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A86AE9-BDC6-2027-57CB-4E4D8905B45B}"/>
                  </a:ext>
                </a:extLst>
              </p:cNvPr>
              <p:cNvSpPr txBox="1"/>
              <p:nvPr/>
            </p:nvSpPr>
            <p:spPr>
              <a:xfrm>
                <a:off x="1379538" y="877629"/>
                <a:ext cx="11060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800" dirty="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1T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72E180C-B153-29B1-6717-531FFEE605EB}"/>
                  </a:ext>
                </a:extLst>
              </p:cNvPr>
              <p:cNvGrpSpPr/>
              <p:nvPr/>
            </p:nvGrpSpPr>
            <p:grpSpPr>
              <a:xfrm>
                <a:off x="1379538" y="877629"/>
                <a:ext cx="1065833" cy="306989"/>
                <a:chOff x="1780938" y="877629"/>
                <a:chExt cx="1065833" cy="30698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82452D-F2A9-AAA5-0DB4-D3C04DAF5290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CBE8A9-94B8-B90C-A551-D4A5DA4CD47A}"/>
                    </a:ext>
                  </a:extLst>
                </p:cNvPr>
                <p:cNvSpPr txBox="1"/>
                <p:nvPr/>
              </p:nvSpPr>
              <p:spPr>
                <a:xfrm>
                  <a:off x="1780938" y="877629"/>
                  <a:ext cx="1065833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절제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3905B4-A351-5BBA-7393-457965559331}"/>
                  </a:ext>
                </a:extLst>
              </p:cNvPr>
              <p:cNvSpPr txBox="1"/>
              <p:nvPr/>
            </p:nvSpPr>
            <p:spPr>
              <a:xfrm>
                <a:off x="1379538" y="1313194"/>
                <a:ext cx="2192176" cy="504035"/>
              </a:xfrm>
              <a:prstGeom prst="rect">
                <a:avLst/>
              </a:prstGeom>
              <a:noFill/>
            </p:spPr>
            <p:txBody>
              <a:bodyPr wrap="none" lIns="720000" tIns="0" rIns="0" bIns="108000" rtlCol="0" anchor="ctr" anchorCtr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▶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 시 다음 아크 패시브는</a:t>
                </a:r>
                <a:b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습득이 불가능합니다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E149C13A-70F5-C2F2-95DC-8C9B8B2DE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1248906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991237C-F3DB-2B38-7D56-D91807F34D0E}"/>
              </a:ext>
            </a:extLst>
          </p:cNvPr>
          <p:cNvGrpSpPr/>
          <p:nvPr/>
        </p:nvGrpSpPr>
        <p:grpSpPr>
          <a:xfrm>
            <a:off x="1379538" y="2799472"/>
            <a:ext cx="10585450" cy="957775"/>
            <a:chOff x="1379538" y="2454219"/>
            <a:chExt cx="10585450" cy="95777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F2A46B5-27A0-1F15-860C-2FDFECFC3102}"/>
                </a:ext>
              </a:extLst>
            </p:cNvPr>
            <p:cNvGrpSpPr/>
            <p:nvPr/>
          </p:nvGrpSpPr>
          <p:grpSpPr>
            <a:xfrm>
              <a:off x="1379538" y="2454219"/>
              <a:ext cx="10585450" cy="957775"/>
              <a:chOff x="1379538" y="2242228"/>
              <a:chExt cx="10585450" cy="957775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FC9A2E0-8AF4-00BD-627E-21689A5BF9C9}"/>
                  </a:ext>
                </a:extLst>
              </p:cNvPr>
              <p:cNvSpPr/>
              <p:nvPr/>
            </p:nvSpPr>
            <p:spPr>
              <a:xfrm>
                <a:off x="3627596" y="2242228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EB11E13-84AC-36DB-71C3-18E7E01DBF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3B39AF1-72DC-0973-E5CE-54F9916C31E6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391DFBA-A140-3945-A6A7-890D2EE0C219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42B17D-7622-4F68-50F4-669E34F33AFC}"/>
                </a:ext>
              </a:extLst>
            </p:cNvPr>
            <p:cNvSpPr txBox="1"/>
            <p:nvPr/>
          </p:nvSpPr>
          <p:spPr>
            <a:xfrm>
              <a:off x="3627596" y="2774372"/>
              <a:ext cx="3421944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 소모 시 이동기의 재사용 대기 시간이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601DF8F-4894-080B-15D5-1E755757E2F4}"/>
                </a:ext>
              </a:extLst>
            </p:cNvPr>
            <p:cNvGrpSpPr/>
            <p:nvPr/>
          </p:nvGrpSpPr>
          <p:grpSpPr>
            <a:xfrm>
              <a:off x="1379538" y="2472394"/>
              <a:ext cx="2156142" cy="939600"/>
              <a:chOff x="1379538" y="2472394"/>
              <a:chExt cx="2156142" cy="9396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4BDA05-A58D-6E09-BF92-C6DA81416AD2}"/>
                  </a:ext>
                </a:extLst>
              </p:cNvPr>
              <p:cNvGrpSpPr/>
              <p:nvPr/>
            </p:nvGrpSpPr>
            <p:grpSpPr>
              <a:xfrm>
                <a:off x="1379538" y="2472394"/>
                <a:ext cx="1299871" cy="306989"/>
                <a:chOff x="1780938" y="2843177"/>
                <a:chExt cx="1299871" cy="30698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0A64D7F-E493-D772-F392-E233A6F456CC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BF82910-C89A-287F-0638-986FD30D0D43}"/>
                    </a:ext>
                  </a:extLst>
                </p:cNvPr>
                <p:cNvSpPr txBox="1"/>
                <p:nvPr/>
              </p:nvSpPr>
              <p:spPr>
                <a:xfrm>
                  <a:off x="1780938" y="2843177"/>
                  <a:ext cx="1299871" cy="306989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5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이동</a:t>
                  </a:r>
                  <a:endParaRPr lang="en-US" altLang="ko-KR" sz="105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BCE43C9-EB41-2DD6-9B51-FA48D4C183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2592147"/>
                <a:ext cx="604800" cy="700094"/>
                <a:chOff x="1509039" y="2826512"/>
                <a:chExt cx="802800" cy="929291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A4BEA1E-3112-A135-0EED-519B2AA8886F}"/>
                    </a:ext>
                  </a:extLst>
                </p:cNvPr>
                <p:cNvGrpSpPr/>
                <p:nvPr/>
              </p:nvGrpSpPr>
              <p:grpSpPr>
                <a:xfrm>
                  <a:off x="1509039" y="2826512"/>
                  <a:ext cx="802800" cy="746701"/>
                  <a:chOff x="3887909" y="4033852"/>
                  <a:chExt cx="551376" cy="512846"/>
                </a:xfrm>
              </p:grpSpPr>
              <p:pic>
                <p:nvPicPr>
                  <p:cNvPr id="49" name="그림 48" descr="호박, 노랑, 시계, 오렌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69A7DCB-F0F3-3903-0D07-BA5A7C835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412918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1" name="그림 50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90FB335-0A46-1F5A-13DA-C6437830C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4033852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DD6A8E32-BDF7-C8CD-61FA-404FDF93C79E}"/>
                    </a:ext>
                  </a:extLst>
                </p:cNvPr>
                <p:cNvGrpSpPr/>
                <p:nvPr/>
              </p:nvGrpSpPr>
              <p:grpSpPr>
                <a:xfrm>
                  <a:off x="1648164" y="3373310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B915E43B-3656-23D5-D0A8-4C5746B15839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C56A403-D374-9400-7C1A-DA269213F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D094E3D-6C2B-2596-ECBE-9C7A3758DA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1410" y="2015843"/>
                      <a:ext cx="243434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sp>
                <p:nvSpPr>
                  <p:cNvPr id="85" name="사각형: 둥근 모서리 84">
                    <a:extLst>
                      <a:ext uri="{FF2B5EF4-FFF2-40B4-BE49-F238E27FC236}">
                        <a16:creationId xmlns:a16="http://schemas.microsoft.com/office/drawing/2014/main" id="{07836FFF-4060-D4EC-0577-57A0560C3A85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44F779-274A-A1B6-0666-7F3E9967EEAC}"/>
                  </a:ext>
                </a:extLst>
              </p:cNvPr>
              <p:cNvSpPr txBox="1"/>
              <p:nvPr/>
            </p:nvSpPr>
            <p:spPr>
              <a:xfrm>
                <a:off x="1379538" y="2472394"/>
                <a:ext cx="12663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46EC45-40E7-93D8-9EC5-752E5D48E828}"/>
                  </a:ext>
                </a:extLst>
              </p:cNvPr>
              <p:cNvSpPr txBox="1"/>
              <p:nvPr/>
            </p:nvSpPr>
            <p:spPr>
              <a:xfrm>
                <a:off x="1379538" y="2981894"/>
                <a:ext cx="2046871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 anchor="b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405A2D2-EE6C-A776-8DC5-11ACEF5D7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2880638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E9C6A65-65F3-9DDE-31B9-F438BCBB4885}"/>
              </a:ext>
            </a:extLst>
          </p:cNvPr>
          <p:cNvGrpSpPr/>
          <p:nvPr/>
        </p:nvGrpSpPr>
        <p:grpSpPr>
          <a:xfrm>
            <a:off x="1379538" y="4259898"/>
            <a:ext cx="10585450" cy="957776"/>
            <a:chOff x="1379538" y="4048983"/>
            <a:chExt cx="10585450" cy="957776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A54C01A-03CF-FA87-3FAA-93CC4019EBFB}"/>
                </a:ext>
              </a:extLst>
            </p:cNvPr>
            <p:cNvGrpSpPr/>
            <p:nvPr/>
          </p:nvGrpSpPr>
          <p:grpSpPr>
            <a:xfrm>
              <a:off x="1379538" y="4048983"/>
              <a:ext cx="10585450" cy="957776"/>
              <a:chOff x="1379538" y="2242227"/>
              <a:chExt cx="10585450" cy="95777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F198E2D-0570-11C9-633A-F8A93BFEB046}"/>
                  </a:ext>
                </a:extLst>
              </p:cNvPr>
              <p:cNvSpPr/>
              <p:nvPr/>
            </p:nvSpPr>
            <p:spPr>
              <a:xfrm>
                <a:off x="3627596" y="2242227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3AB2191-628E-B3E1-51F8-2E1EB2AF5724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0FAFB4-335A-F869-5208-334F85CBDD4A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88455CB-A6EA-A4D0-33E2-82A4823E9F26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E89CE-DF55-E2A3-1AEC-2D3C4624BC5F}"/>
                </a:ext>
              </a:extLst>
            </p:cNvPr>
            <p:cNvSpPr txBox="1"/>
            <p:nvPr/>
          </p:nvSpPr>
          <p:spPr>
            <a:xfrm>
              <a:off x="3627596" y="4369136"/>
              <a:ext cx="2766317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26.0/36.0/46.0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3B5819-D7FA-B445-4B75-65864332D16C}"/>
                </a:ext>
              </a:extLst>
            </p:cNvPr>
            <p:cNvGrpSpPr/>
            <p:nvPr/>
          </p:nvGrpSpPr>
          <p:grpSpPr>
            <a:xfrm>
              <a:off x="1379538" y="4067159"/>
              <a:ext cx="2156142" cy="939600"/>
              <a:chOff x="1379538" y="4067159"/>
              <a:chExt cx="2156142" cy="9396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8F1AF9-19E2-E6B7-455B-D4835E897279}"/>
                  </a:ext>
                </a:extLst>
              </p:cNvPr>
              <p:cNvSpPr txBox="1"/>
              <p:nvPr/>
            </p:nvSpPr>
            <p:spPr>
              <a:xfrm>
                <a:off x="1379538" y="4576659"/>
                <a:ext cx="2061298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이동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1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D5C71080-45CF-F9C2-3DBC-378B961AAA53}"/>
                  </a:ext>
                </a:extLst>
              </p:cNvPr>
              <p:cNvGrpSpPr/>
              <p:nvPr/>
            </p:nvGrpSpPr>
            <p:grpSpPr>
              <a:xfrm>
                <a:off x="1379538" y="4067159"/>
                <a:ext cx="1320711" cy="314683"/>
                <a:chOff x="1780938" y="4325140"/>
                <a:chExt cx="1320711" cy="31468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5056FE3-6804-79A4-B139-7954F0628E5A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A397299-1FE0-B9AC-8242-F6538237ED44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320711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난무 강화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2124EE80-BCB1-3558-9285-EA933F5AC0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4186233"/>
                <a:ext cx="604800" cy="701452"/>
                <a:chOff x="1509039" y="4272598"/>
                <a:chExt cx="802800" cy="93109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14CFAEA5-1B8A-106F-467C-952A77E9919F}"/>
                    </a:ext>
                  </a:extLst>
                </p:cNvPr>
                <p:cNvGrpSpPr/>
                <p:nvPr/>
              </p:nvGrpSpPr>
              <p:grpSpPr>
                <a:xfrm>
                  <a:off x="1509039" y="4272598"/>
                  <a:ext cx="802800" cy="746701"/>
                  <a:chOff x="3887909" y="5027047"/>
                  <a:chExt cx="551376" cy="512846"/>
                </a:xfrm>
              </p:grpSpPr>
              <p:pic>
                <p:nvPicPr>
                  <p:cNvPr id="54" name="그림 53" descr="만화 영화, 애니메이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447EC6E-8295-8057-ED11-45A2FA18F6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5124757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56" name="그림 5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8B9C82A-8C3E-D680-368F-2DD4D27842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5027047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58E31ACA-53B2-E69C-F4E0-FE226A232BF0}"/>
                    </a:ext>
                  </a:extLst>
                </p:cNvPr>
                <p:cNvGrpSpPr/>
                <p:nvPr/>
              </p:nvGrpSpPr>
              <p:grpSpPr>
                <a:xfrm>
                  <a:off x="1648164" y="482119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53438601-42B3-65B4-FA21-C2FD0E27797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93" name="사각형: 둥근 모서리 92">
                      <a:extLst>
                        <a:ext uri="{FF2B5EF4-FFF2-40B4-BE49-F238E27FC236}">
                          <a16:creationId xmlns:a16="http://schemas.microsoft.com/office/drawing/2014/main" id="{584BB95E-6A7D-4E84-F234-35B95DB72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7A726C5F-5E6E-CE60-260A-7E5A3B416C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B7F2C6C5-77D8-4C1B-4609-D9CEB0984DFD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7D71E-5D9A-C29C-96C0-D754189AAE7D}"/>
                  </a:ext>
                </a:extLst>
              </p:cNvPr>
              <p:cNvSpPr txBox="1"/>
              <p:nvPr/>
            </p:nvSpPr>
            <p:spPr>
              <a:xfrm>
                <a:off x="1379538" y="4067159"/>
                <a:ext cx="12824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3T</a:t>
                </a:r>
                <a:endParaRPr lang="en-US" altLang="ko-KR" dirty="0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602FFEA-3A77-89CE-6F07-E3CCFE65C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4479251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741240-B078-191E-73E3-71DEFE8E6262}"/>
              </a:ext>
            </a:extLst>
          </p:cNvPr>
          <p:cNvGrpSpPr/>
          <p:nvPr/>
        </p:nvGrpSpPr>
        <p:grpSpPr>
          <a:xfrm>
            <a:off x="1379538" y="5661925"/>
            <a:ext cx="10585450" cy="939601"/>
            <a:chOff x="1379538" y="5661925"/>
            <a:chExt cx="10585450" cy="939601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3478F40-95BF-0D30-789A-5006A0028BDA}"/>
                </a:ext>
              </a:extLst>
            </p:cNvPr>
            <p:cNvGrpSpPr/>
            <p:nvPr/>
          </p:nvGrpSpPr>
          <p:grpSpPr>
            <a:xfrm>
              <a:off x="1379538" y="5661925"/>
              <a:ext cx="10585450" cy="939601"/>
              <a:chOff x="1379538" y="2260403"/>
              <a:chExt cx="10585450" cy="939601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DACB317-D7C0-CB8E-D640-FC4369DF8863}"/>
                  </a:ext>
                </a:extLst>
              </p:cNvPr>
              <p:cNvSpPr/>
              <p:nvPr/>
            </p:nvSpPr>
            <p:spPr>
              <a:xfrm>
                <a:off x="3627596" y="2260404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D296E4E-670F-50D0-CC5D-9FC90B8A5A68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543E706-0969-07C7-29CF-8F2545112E31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F166FCA-FA8B-7A45-F9AC-43FD0A9A467E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313DB0-BBD5-7AAF-069B-20BE03A4F61B}"/>
                </a:ext>
              </a:extLst>
            </p:cNvPr>
            <p:cNvSpPr txBox="1"/>
            <p:nvPr/>
          </p:nvSpPr>
          <p:spPr>
            <a:xfrm>
              <a:off x="3621471" y="5674118"/>
              <a:ext cx="6764206" cy="914848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X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키 입력 시 돌진하며 적을 베어내는 연가비기 스킬을 사용할 수 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연가비기 사용 시 연가공법을 발동시켜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16.0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동안 치명타 적중률이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20.0%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시 최대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마나의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15.0%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즉시 회복한다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 사용 시 연가비기 스킬의 재사용 대기 시간이 </a:t>
              </a:r>
              <a:r>
                <a:rPr lang="en-US" altLang="ko-KR" sz="10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초씩 감소한다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 비기 스킬의 피해량이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0/100/200%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F77CF3C-FCAD-B49F-BD0E-4CF915450921}"/>
                </a:ext>
              </a:extLst>
            </p:cNvPr>
            <p:cNvGrpSpPr/>
            <p:nvPr/>
          </p:nvGrpSpPr>
          <p:grpSpPr>
            <a:xfrm>
              <a:off x="1379538" y="5661925"/>
              <a:ext cx="2156142" cy="939601"/>
              <a:chOff x="1379538" y="5661925"/>
              <a:chExt cx="2156142" cy="93960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46175B-D3E7-FBBA-567F-0FC7216FF89D}"/>
                  </a:ext>
                </a:extLst>
              </p:cNvPr>
              <p:cNvSpPr txBox="1"/>
              <p:nvPr/>
            </p:nvSpPr>
            <p:spPr>
              <a:xfrm>
                <a:off x="1379538" y="6171426"/>
                <a:ext cx="2064504" cy="430100"/>
              </a:xfrm>
              <a:prstGeom prst="rect">
                <a:avLst/>
              </a:prstGeom>
              <a:noFill/>
            </p:spPr>
            <p:txBody>
              <a:bodyPr wrap="none" lIns="720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F656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3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FFD2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강화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6A63FF5C-7F10-11B7-846D-D75E39B4A390}"/>
                  </a:ext>
                </a:extLst>
              </p:cNvPr>
              <p:cNvGrpSpPr/>
              <p:nvPr/>
            </p:nvGrpSpPr>
            <p:grpSpPr>
              <a:xfrm>
                <a:off x="1379538" y="5661925"/>
                <a:ext cx="1287047" cy="314683"/>
                <a:chOff x="1780938" y="5701283"/>
                <a:chExt cx="1287047" cy="314683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B132B35-5FB1-49D9-113E-782BC5B0DBFF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rgbClr val="0070C0"/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ln w="63500">
                      <a:solidFill>
                        <a:srgbClr val="0070C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7B20F9-F259-846D-6EFC-5F65F3ED495A}"/>
                    </a:ext>
                  </a:extLst>
                </p:cNvPr>
                <p:cNvSpPr txBox="1"/>
                <p:nvPr/>
              </p:nvSpPr>
              <p:spPr>
                <a:xfrm>
                  <a:off x="1780938" y="5701283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연가비기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4BF86A7-3688-E762-D367-C89ADDF7BA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79538" y="5780318"/>
                <a:ext cx="604800" cy="702814"/>
                <a:chOff x="1509039" y="5718680"/>
                <a:chExt cx="802800" cy="932902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14C8AC4-A01A-A2D6-0A93-AB6650D4764E}"/>
                    </a:ext>
                  </a:extLst>
                </p:cNvPr>
                <p:cNvGrpSpPr/>
                <p:nvPr/>
              </p:nvGrpSpPr>
              <p:grpSpPr>
                <a:xfrm>
                  <a:off x="1509039" y="5718680"/>
                  <a:ext cx="802800" cy="746701"/>
                  <a:chOff x="3887909" y="6020240"/>
                  <a:chExt cx="551376" cy="512846"/>
                </a:xfrm>
              </p:grpSpPr>
              <p:pic>
                <p:nvPicPr>
                  <p:cNvPr id="59" name="그림 58" descr="우주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3DE4623E-C3E4-92CD-E22C-70C4DC201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9857" y="6112729"/>
                    <a:ext cx="302400" cy="302400"/>
                  </a:xfrm>
                  <a:prstGeom prst="ellipse">
                    <a:avLst/>
                  </a:prstGeom>
                </p:spPr>
              </p:pic>
              <p:pic>
                <p:nvPicPr>
                  <p:cNvPr id="62" name="그림 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D654ED0-1BB2-B286-3D1E-0DC1BD75AC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887909" y="6020240"/>
                    <a:ext cx="551376" cy="512846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77DB48E-6DE0-DA2C-E050-0A6A3BF0AA39}"/>
                    </a:ext>
                  </a:extLst>
                </p:cNvPr>
                <p:cNvGrpSpPr/>
                <p:nvPr/>
              </p:nvGrpSpPr>
              <p:grpSpPr>
                <a:xfrm>
                  <a:off x="1648164" y="6269089"/>
                  <a:ext cx="524551" cy="382493"/>
                  <a:chOff x="1629541" y="1975003"/>
                  <a:chExt cx="535821" cy="390711"/>
                </a:xfrm>
              </p:grpSpPr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2B5519C6-BEE7-54A9-6875-6F8ABB71FD56}"/>
                      </a:ext>
                    </a:extLst>
                  </p:cNvPr>
                  <p:cNvGrpSpPr/>
                  <p:nvPr/>
                </p:nvGrpSpPr>
                <p:grpSpPr>
                  <a:xfrm>
                    <a:off x="1678913" y="1975003"/>
                    <a:ext cx="448426" cy="232902"/>
                    <a:chOff x="1678913" y="1975003"/>
                    <a:chExt cx="448426" cy="232902"/>
                  </a:xfrm>
                </p:grpSpPr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156F30B4-2F91-B029-EDF2-48444A2EB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913" y="1975003"/>
                      <a:ext cx="448426" cy="23290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600"/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CE7FD6D5-5625-CA3C-2730-5E6E14C30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708" y="2013260"/>
                      <a:ext cx="160840" cy="14606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b="1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sp>
                <p:nvSpPr>
                  <p:cNvPr id="78" name="사각형: 둥근 모서리 77">
                    <a:extLst>
                      <a:ext uri="{FF2B5EF4-FFF2-40B4-BE49-F238E27FC236}">
                        <a16:creationId xmlns:a16="http://schemas.microsoft.com/office/drawing/2014/main" id="{E3B94510-BCEA-4951-099E-ECC298FEEB4F}"/>
                      </a:ext>
                    </a:extLst>
                  </p:cNvPr>
                  <p:cNvSpPr/>
                  <p:nvPr/>
                </p:nvSpPr>
                <p:spPr>
                  <a:xfrm>
                    <a:off x="1629541" y="2173932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55D844-77AD-119A-ED20-3F9544515698}"/>
                  </a:ext>
                </a:extLst>
              </p:cNvPr>
              <p:cNvSpPr txBox="1"/>
              <p:nvPr/>
            </p:nvSpPr>
            <p:spPr>
              <a:xfrm>
                <a:off x="1379538" y="5661925"/>
                <a:ext cx="12984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4T</a:t>
                </a:r>
                <a:endParaRPr lang="en-US" altLang="ko-KR" dirty="0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185D48E-952C-AAE1-AE89-77899FA87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6074017"/>
                <a:ext cx="14522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233B33-186F-206F-D40A-5115C1166337}"/>
              </a:ext>
            </a:extLst>
          </p:cNvPr>
          <p:cNvSpPr txBox="1"/>
          <p:nvPr/>
        </p:nvSpPr>
        <p:spPr>
          <a:xfrm>
            <a:off x="3711517" y="5505069"/>
            <a:ext cx="1019510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아이덴티티 스킬 추가</a:t>
            </a:r>
            <a:endParaRPr lang="en-US" altLang="ko-K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5504E-7239-B1A8-3C61-6337FCDB4F21}"/>
              </a:ext>
            </a:extLst>
          </p:cNvPr>
          <p:cNvSpPr txBox="1"/>
          <p:nvPr/>
        </p:nvSpPr>
        <p:spPr>
          <a:xfrm>
            <a:off x="4866235" y="5505069"/>
            <a:ext cx="920124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치명타 적중률 증가</a:t>
            </a:r>
            <a:endParaRPr lang="en-US" altLang="ko-KR" u="sn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06DCAC-6CF0-FCC6-8AD0-8809B98B51F0}"/>
              </a:ext>
            </a:extLst>
          </p:cNvPr>
          <p:cNvSpPr txBox="1"/>
          <p:nvPr/>
        </p:nvSpPr>
        <p:spPr>
          <a:xfrm>
            <a:off x="5921567" y="5505069"/>
            <a:ext cx="49532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90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u="sng" dirty="0"/>
              <a:t>마나 회복</a:t>
            </a:r>
            <a:endParaRPr lang="en-US" altLang="ko-KR" u="sng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5BAF6C5-2D44-1325-5BDA-CB3A3291833F}"/>
              </a:ext>
            </a:extLst>
          </p:cNvPr>
          <p:cNvSpPr txBox="1"/>
          <p:nvPr/>
        </p:nvSpPr>
        <p:spPr>
          <a:xfrm>
            <a:off x="371151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스탠스 변경 불가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B96F503-81CD-7EF3-89C1-CEA62AD44054}"/>
              </a:ext>
            </a:extLst>
          </p:cNvPr>
          <p:cNvSpPr txBox="1"/>
          <p:nvPr/>
        </p:nvSpPr>
        <p:spPr>
          <a:xfrm>
            <a:off x="4671637" y="1233990"/>
            <a:ext cx="820738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추가 획득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B40C650-0F64-A8F0-5059-30BD0A337B36}"/>
              </a:ext>
            </a:extLst>
          </p:cNvPr>
          <p:cNvSpPr txBox="1"/>
          <p:nvPr/>
        </p:nvSpPr>
        <p:spPr>
          <a:xfrm>
            <a:off x="3711517" y="2617317"/>
            <a:ext cx="594715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이동기 </a:t>
            </a:r>
            <a:r>
              <a:rPr lang="ko-KR" altLang="en-US" sz="900" u="sng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쿨감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A65A5AA-FA89-E2CB-A607-E1BE6E1ACD93}"/>
              </a:ext>
            </a:extLst>
          </p:cNvPr>
          <p:cNvSpPr txBox="1"/>
          <p:nvPr/>
        </p:nvSpPr>
        <p:spPr>
          <a:xfrm>
            <a:off x="3711517" y="4084302"/>
            <a:ext cx="721351" cy="138499"/>
          </a:xfrm>
          <a:prstGeom prst="rect">
            <a:avLst/>
          </a:prstGeom>
          <a:solidFill>
            <a:srgbClr val="FFFFCC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스킬 강화</a:t>
            </a:r>
            <a:endParaRPr lang="en-US" altLang="ko-KR" sz="900" u="sng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54976F-4FCF-D686-51D6-D1BE18DE636C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DB000AE-AC92-455F-F464-17CC6C70410B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A7B9423-2E1C-68A5-291C-1E6173DD7C76}"/>
                </a:ext>
              </a:extLst>
            </p:cNvPr>
            <p:cNvSpPr txBox="1"/>
            <p:nvPr/>
          </p:nvSpPr>
          <p:spPr>
            <a:xfrm>
              <a:off x="1379538" y="1093786"/>
              <a:ext cx="685158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변경을 제한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대신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사용하도록 유도하고 부족한 자원을 보충하며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적을 몰아치는 컨셉을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2A132B4-7A36-7D07-6E6F-60D14C702C5D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40052840-A469-E0B0-DFAD-42081551054F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C6DF3FCD-64A8-3FB1-160F-09B77546C519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6DBA4C1-A291-CBDA-9DA3-A909476D2490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B0D9BF0E-39B7-F00D-ACD3-14C642148F8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B8B9FEC-CCA0-B32A-5F07-0A0F635A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16" name="직사각형 15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C629DF93-E9C8-D570-00C2-63DCE6E5E066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7900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4DC22-65BD-B42F-3985-8010054A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제목 196">
            <a:extLst>
              <a:ext uri="{FF2B5EF4-FFF2-40B4-BE49-F238E27FC236}">
                <a16:creationId xmlns:a16="http://schemas.microsoft.com/office/drawing/2014/main" id="{1F8EEBCD-BCE1-E245-435E-3BDC6D6FFB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4800" y="98754"/>
            <a:ext cx="20037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.2.3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en-US" altLang="ko-KR" sz="200">
                <a:solidFill>
                  <a:schemeClr val="bg1"/>
                </a:solidFill>
              </a:rPr>
              <a:t>‘</a:t>
            </a:r>
            <a:r>
              <a:rPr lang="ko-KR" altLang="en-US" sz="200">
                <a:solidFill>
                  <a:schemeClr val="bg1"/>
                </a:solidFill>
              </a:rPr>
              <a:t>절정</a:t>
            </a:r>
            <a:r>
              <a:rPr lang="en-US" altLang="ko-KR" sz="200">
                <a:solidFill>
                  <a:schemeClr val="bg1"/>
                </a:solidFill>
              </a:rPr>
              <a:t>’ </a:t>
            </a:r>
            <a:r>
              <a:rPr lang="ko-KR" altLang="en-US" sz="200">
                <a:solidFill>
                  <a:schemeClr val="bg1"/>
                </a:solidFill>
              </a:rPr>
              <a:t>라인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997704-C039-CD0B-6B99-708B064781E0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2BCD30-2F20-5384-852C-0082DDCA52DB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67DEDF-1BA9-711F-A494-6F0EA09EC2F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B56B806-5CC0-8184-C905-E17E48E169D6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0320D9-C7AA-891F-5FCC-FF4BC693B62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4077DF-B474-0B79-048B-BCC81364D35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E245688-7A8B-FE15-8D55-6BA53B2DF40F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56968D8-91BF-0F16-3C03-B29F079550D6}"/>
              </a:ext>
            </a:extLst>
          </p:cNvPr>
          <p:cNvCxnSpPr>
            <a:cxnSpLocks/>
          </p:cNvCxnSpPr>
          <p:nvPr/>
        </p:nvCxnSpPr>
        <p:spPr>
          <a:xfrm flipH="1" flipV="1">
            <a:off x="1685127" y="1933853"/>
            <a:ext cx="997" cy="4261123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9EAE66C-4B6A-5B19-B64E-58C510830BFD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8D1613E1-45D7-C7CC-CD7B-6F0AB72289F6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BB1754F-1F90-9D98-9F78-1EBC6B31D5D0}"/>
                </a:ext>
              </a:extLst>
            </p:cNvPr>
            <p:cNvSpPr txBox="1"/>
            <p:nvPr/>
          </p:nvSpPr>
          <p:spPr>
            <a:xfrm>
              <a:off x="1379538" y="1093786"/>
              <a:ext cx="8060252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통일함으로써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간 성능을 균형 있게 조정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활용처를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관리에 대한 리스크와 리턴을 확실하게 제공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A625B29-32EB-9DF9-41D0-B95EC39D421C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821B11E-CFC3-DE21-3140-B20DE8DBC886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B7D7B28-0183-1D18-FE72-8E0F9FBDF39C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3748CF71-91FC-FEE4-A82E-E78187D882AB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10C631-9BD1-955C-F790-15CE75DD951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8BD5DDAC-E8DA-8045-F153-E1DFC9B92B6C}"/>
              </a:ext>
            </a:extLst>
          </p:cNvPr>
          <p:cNvGrpSpPr/>
          <p:nvPr/>
        </p:nvGrpSpPr>
        <p:grpSpPr>
          <a:xfrm>
            <a:off x="1379538" y="2617317"/>
            <a:ext cx="10585450" cy="1139930"/>
            <a:chOff x="1379538" y="2617317"/>
            <a:chExt cx="10585450" cy="1139930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99ED919-4F91-14CC-7FB5-E57499F3B0DA}"/>
                </a:ext>
              </a:extLst>
            </p:cNvPr>
            <p:cNvSpPr txBox="1"/>
            <p:nvPr/>
          </p:nvSpPr>
          <p:spPr>
            <a:xfrm>
              <a:off x="3711517" y="2617317"/>
              <a:ext cx="820738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스탠스 강화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EAEC0777-0A99-D9C9-6A35-530724CF985E}"/>
                </a:ext>
              </a:extLst>
            </p:cNvPr>
            <p:cNvGrpSpPr/>
            <p:nvPr/>
          </p:nvGrpSpPr>
          <p:grpSpPr>
            <a:xfrm>
              <a:off x="1379538" y="2799472"/>
              <a:ext cx="10585450" cy="957775"/>
              <a:chOff x="1379538" y="2799472"/>
              <a:chExt cx="10585450" cy="957775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0EE6AF40-4CD5-9BE6-BA9F-57626047637A}"/>
                  </a:ext>
                </a:extLst>
              </p:cNvPr>
              <p:cNvGrpSpPr/>
              <p:nvPr/>
            </p:nvGrpSpPr>
            <p:grpSpPr>
              <a:xfrm>
                <a:off x="3627596" y="2799472"/>
                <a:ext cx="8337392" cy="939600"/>
                <a:chOff x="3627596" y="2799472"/>
                <a:chExt cx="8337392" cy="9396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FE653394-5F59-E1C9-8E60-4C7E09BCA226}"/>
                    </a:ext>
                  </a:extLst>
                </p:cNvPr>
                <p:cNvSpPr/>
                <p:nvPr/>
              </p:nvSpPr>
              <p:spPr>
                <a:xfrm>
                  <a:off x="3627596" y="2799472"/>
                  <a:ext cx="833739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EB2921-71E6-9A99-3880-42EF4150C2E2}"/>
                    </a:ext>
                  </a:extLst>
                </p:cNvPr>
                <p:cNvSpPr txBox="1"/>
                <p:nvPr/>
              </p:nvSpPr>
              <p:spPr>
                <a:xfrm>
                  <a:off x="3627596" y="3119625"/>
                  <a:ext cx="3421944" cy="299295"/>
                </a:xfrm>
                <a:prstGeom prst="rect">
                  <a:avLst/>
                </a:prstGeom>
                <a:noFill/>
              </p:spPr>
              <p:txBody>
                <a:bodyPr wrap="none" lIns="72000" tIns="72000" rIns="72000" bIns="720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10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난무 스탠스 전환 시 치명타 피해가 </a:t>
                  </a:r>
                  <a:r>
                    <a:rPr lang="en-US" altLang="ko-KR" dirty="0">
                      <a:solidFill>
                        <a:srgbClr val="00B050"/>
                      </a:solidFill>
                    </a:rPr>
                    <a:t>20.0/40.0/60.0%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증가한다</a:t>
                  </a:r>
                  <a:r>
                    <a:rPr lang="en-US" altLang="ko-KR" dirty="0"/>
                    <a:t>.</a:t>
                  </a: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7B55AE9F-150C-8C2E-F1FA-DB354F0E3AFB}"/>
                  </a:ext>
                </a:extLst>
              </p:cNvPr>
              <p:cNvGrpSpPr/>
              <p:nvPr/>
            </p:nvGrpSpPr>
            <p:grpSpPr>
              <a:xfrm>
                <a:off x="1379538" y="2817647"/>
                <a:ext cx="10585450" cy="939600"/>
                <a:chOff x="1379538" y="2817647"/>
                <a:chExt cx="10585450" cy="9396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A873B47-25F3-79A9-625C-3CE32690749C}"/>
                    </a:ext>
                  </a:extLst>
                </p:cNvPr>
                <p:cNvSpPr/>
                <p:nvPr/>
              </p:nvSpPr>
              <p:spPr>
                <a:xfrm>
                  <a:off x="1379538" y="2817647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8F7E9070-F80D-1257-FD04-0A06D3BD9741}"/>
                    </a:ext>
                  </a:extLst>
                </p:cNvPr>
                <p:cNvSpPr/>
                <p:nvPr/>
              </p:nvSpPr>
              <p:spPr>
                <a:xfrm flipV="1">
                  <a:off x="1379538" y="3632332"/>
                  <a:ext cx="10585450" cy="124915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F7C76B02-BDA2-E6A5-2112-5A972BE32479}"/>
                  </a:ext>
                </a:extLst>
              </p:cNvPr>
              <p:cNvGrpSpPr/>
              <p:nvPr/>
            </p:nvGrpSpPr>
            <p:grpSpPr>
              <a:xfrm>
                <a:off x="1379538" y="2817647"/>
                <a:ext cx="2248058" cy="939600"/>
                <a:chOff x="1379538" y="2817647"/>
                <a:chExt cx="2248058" cy="93960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1986ADD1-BF96-9A98-C1DF-7B00ED0EC379}"/>
                    </a:ext>
                  </a:extLst>
                </p:cNvPr>
                <p:cNvSpPr/>
                <p:nvPr/>
              </p:nvSpPr>
              <p:spPr>
                <a:xfrm>
                  <a:off x="1379538" y="2817647"/>
                  <a:ext cx="2248058" cy="939600"/>
                </a:xfrm>
                <a:prstGeom prst="rect">
                  <a:avLst/>
                </a:prstGeom>
                <a:solidFill>
                  <a:srgbClr val="08192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E6C046C9-8C73-00B9-51E9-A0E0CC81BF88}"/>
                    </a:ext>
                  </a:extLst>
                </p:cNvPr>
                <p:cNvGrpSpPr/>
                <p:nvPr/>
              </p:nvGrpSpPr>
              <p:grpSpPr>
                <a:xfrm>
                  <a:off x="1379538" y="2817647"/>
                  <a:ext cx="2156142" cy="939600"/>
                  <a:chOff x="1379538" y="2817647"/>
                  <a:chExt cx="2156142" cy="939600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0E2FE8E1-E3D1-744D-0C9B-510B131555D6}"/>
                      </a:ext>
                    </a:extLst>
                  </p:cNvPr>
                  <p:cNvGrpSpPr/>
                  <p:nvPr/>
                </p:nvGrpSpPr>
                <p:grpSpPr>
                  <a:xfrm>
                    <a:off x="1379538" y="2817647"/>
                    <a:ext cx="1134762" cy="306989"/>
                    <a:chOff x="1780938" y="2843177"/>
                    <a:chExt cx="1134762" cy="306989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2D47379-01DD-D9E0-C1E6-BE7F6CB3F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0938" y="2843177"/>
                      <a:ext cx="1134762" cy="30698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0" tIns="144000" rIns="72000" b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1050" dirty="0">
                          <a:ln w="63500">
                            <a:solidFill>
                              <a:srgbClr val="FF0000"/>
                            </a:solidFill>
                          </a:ln>
                          <a:noFill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</a:t>
                      </a:r>
                      <a:r>
                        <a:rPr lang="en-US" altLang="ko-KR" sz="1050" dirty="0">
                          <a:ln w="63500">
                            <a:solidFill>
                              <a:srgbClr val="FF0000"/>
                            </a:solidFill>
                          </a:ln>
                          <a:noFill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Ⅱ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1BD2726-BE27-9FC4-F861-C4AC2EA767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0938" y="2843177"/>
                      <a:ext cx="1134762" cy="30698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0" tIns="144000" rIns="72000" b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Ⅱ</a:t>
                      </a:r>
                      <a:endParaRPr lang="en-US" altLang="ko-KR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E4D9E00-0183-F004-AB2C-708CF273FA11}"/>
                      </a:ext>
                    </a:extLst>
                  </p:cNvPr>
                  <p:cNvSpPr txBox="1"/>
                  <p:nvPr/>
                </p:nvSpPr>
                <p:spPr>
                  <a:xfrm>
                    <a:off x="1379538" y="2817647"/>
                    <a:ext cx="12663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effectLst>
                          <a:glow rad="127000">
                            <a:srgbClr val="F6F97F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2T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B09F23-1DF9-02E4-37D7-3433B55AE1E1}"/>
                      </a:ext>
                    </a:extLst>
                  </p:cNvPr>
                  <p:cNvSpPr txBox="1"/>
                  <p:nvPr/>
                </p:nvSpPr>
                <p:spPr>
                  <a:xfrm>
                    <a:off x="1379538" y="3327147"/>
                    <a:ext cx="2046871" cy="430100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0" rIns="72000" bIns="14400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10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pPr algn="l" defTabSz="914400" rtl="0" eaLnBrk="1" latinLnBrk="1" hangingPunct="1">
                      <a:spcAft>
                        <a:spcPts val="300"/>
                      </a:spcAft>
                    </a:pPr>
                    <a:r>
                      <a:rPr lang="en-US" altLang="ko-KR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1T </a:t>
                    </a:r>
                    <a:r>
                      <a:rPr lang="ko-KR" altLang="en-US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깨달음 포인트 </a:t>
                    </a:r>
                    <a:r>
                      <a:rPr lang="en-US" altLang="ko-KR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24</a:t>
                    </a:r>
                    <a:r>
                      <a:rPr lang="en-US" altLang="ko-KR" sz="800" b="0" kern="12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F656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필요</a:t>
                    </a:r>
                    <a:endParaRPr lang="en-US" altLang="ko-KR" sz="800" dirty="0">
                      <a:solidFill>
                        <a:srgbClr val="FF656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l" defTabSz="914400" rtl="0" eaLnBrk="1" latinLnBrk="1" hangingPunct="1">
                      <a:spcAft>
                        <a:spcPts val="300"/>
                      </a:spcAft>
                    </a:pPr>
                    <a:r>
                      <a:rPr lang="en-US" altLang="ko-KR" sz="8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절정 </a:t>
                    </a:r>
                    <a:r>
                      <a:rPr lang="en-US" altLang="ko-KR" sz="800" dirty="0">
                        <a:solidFill>
                          <a:srgbClr val="FFD2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Ⅰ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3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레벨 습득 필요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796B748-F48B-C17D-28E5-ED4874B1E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3462" y="3225891"/>
                    <a:ext cx="1452218" cy="0"/>
                  </a:xfrm>
                  <a:prstGeom prst="line">
                    <a:avLst/>
                  </a:prstGeom>
                  <a:ln w="9525">
                    <a:solidFill>
                      <a:srgbClr val="5D6377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B3D3D657-31F6-0248-FDA0-19CB62997C7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79538" y="2939630"/>
                    <a:ext cx="604800" cy="697864"/>
                    <a:chOff x="1492589" y="2897296"/>
                    <a:chExt cx="821072" cy="947414"/>
                  </a:xfrm>
                </p:grpSpPr>
                <p:pic>
                  <p:nvPicPr>
                    <p:cNvPr id="27" name="그림 26" descr="댄스, 빛, 예술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6CD93DE9-38A5-44D7-D964-0710CBFDEB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2295" y="3039266"/>
                      <a:ext cx="450314" cy="450314"/>
                    </a:xfrm>
                    <a:prstGeom prst="ellipse">
                      <a:avLst/>
                    </a:prstGeom>
                  </p:spPr>
                </p:pic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EB07F86E-10A9-284F-21DA-F26A0FFAB8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92589" y="2897296"/>
                      <a:ext cx="821072" cy="947414"/>
                      <a:chOff x="1492589" y="1418300"/>
                      <a:chExt cx="821072" cy="947414"/>
                    </a:xfrm>
                  </p:grpSpPr>
                  <p:pic>
                    <p:nvPicPr>
                      <p:cNvPr id="34" name="그림 33" descr="원, 다채로움, 스크린샷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2DB3D0E-52D3-8EF0-C125-628E5F6324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196" t="4316" r="13668" b="78909"/>
                      <a:stretch/>
                    </p:blipFill>
                    <p:spPr>
                      <a:xfrm>
                        <a:off x="1492589" y="1418300"/>
                        <a:ext cx="821072" cy="763696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/>
                    </p:spPr>
                  </p:pic>
                  <p:grpSp>
                    <p:nvGrpSpPr>
                      <p:cNvPr id="36" name="그룹 35">
                        <a:extLst>
                          <a:ext uri="{FF2B5EF4-FFF2-40B4-BE49-F238E27FC236}">
                            <a16:creationId xmlns:a16="http://schemas.microsoft.com/office/drawing/2014/main" id="{DB4BF905-18A1-B00B-5F73-15123194C5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78913" y="1975003"/>
                        <a:ext cx="448426" cy="232902"/>
                        <a:chOff x="1678913" y="1975003"/>
                        <a:chExt cx="448426" cy="232902"/>
                      </a:xfrm>
                    </p:grpSpPr>
                    <p:sp>
                      <p:nvSpPr>
                        <p:cNvPr id="41" name="사각형: 둥근 모서리 40">
                          <a:extLst>
                            <a:ext uri="{FF2B5EF4-FFF2-40B4-BE49-F238E27FC236}">
                              <a16:creationId xmlns:a16="http://schemas.microsoft.com/office/drawing/2014/main" id="{F0F062AF-5986-8937-1A4A-8CA516303D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8913" y="1975003"/>
                          <a:ext cx="448426" cy="232902"/>
                        </a:xfrm>
                        <a:prstGeom prst="round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>
                          <a:softEdge rad="50800"/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600" b="1"/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658CF149-1A8C-78B0-D4A7-FF714C22043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22606" y="2011438"/>
                          <a:ext cx="161040" cy="1462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b="1" spc="50" dirty="0">
                              <a:solidFill>
                                <a:schemeClr val="bg1"/>
                              </a:solidFill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Pretendard Variable Medium" panose="02000003000000020004" pitchFamily="2" charset="-127"/>
                            </a:rPr>
                            <a:t>8P</a:t>
                          </a:r>
                        </a:p>
                      </p:txBody>
                    </p:sp>
                  </p:grpSp>
                  <p:sp>
                    <p:nvSpPr>
                      <p:cNvPr id="39" name="사각형: 둥근 모서리 38">
                        <a:extLst>
                          <a:ext uri="{FF2B5EF4-FFF2-40B4-BE49-F238E27FC236}">
                            <a16:creationId xmlns:a16="http://schemas.microsoft.com/office/drawing/2014/main" id="{D66AA1E1-C7BA-8B2B-1800-4D5299F3B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9541" y="2173932"/>
                        <a:ext cx="535821" cy="19178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36000" tIns="36000" rIns="36000" bIns="36000" rtlCol="0" anchor="ctr"/>
                      <a:lstStyle/>
                      <a:p>
                        <a:pPr algn="ctr"/>
                        <a:r>
                          <a:rPr lang="en-US" altLang="ko-KR" sz="600" b="1" spc="50" dirty="0">
                            <a:solidFill>
                              <a:srgbClr val="D4CFC5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Lv.0/3</a:t>
                        </a:r>
                        <a:endParaRPr lang="ko-KR" altLang="en-US" sz="600" b="1" spc="5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3FFA4CD-AF11-FB97-DCA9-24D23A2BB3A4}"/>
              </a:ext>
            </a:extLst>
          </p:cNvPr>
          <p:cNvGrpSpPr/>
          <p:nvPr/>
        </p:nvGrpSpPr>
        <p:grpSpPr>
          <a:xfrm>
            <a:off x="1379538" y="1233990"/>
            <a:ext cx="10585450" cy="1108650"/>
            <a:chOff x="1379538" y="1233990"/>
            <a:chExt cx="10585450" cy="110865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2F43D89-945A-AB60-0D93-7CAF091F38BD}"/>
                </a:ext>
              </a:extLst>
            </p:cNvPr>
            <p:cNvGrpSpPr/>
            <p:nvPr/>
          </p:nvGrpSpPr>
          <p:grpSpPr>
            <a:xfrm>
              <a:off x="1379538" y="1384864"/>
              <a:ext cx="10585450" cy="957776"/>
              <a:chOff x="1379538" y="859453"/>
              <a:chExt cx="10585450" cy="95777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6DCBCEA-A94F-80FC-2DAD-6BFF889A54EC}"/>
                  </a:ext>
                </a:extLst>
              </p:cNvPr>
              <p:cNvSpPr/>
              <p:nvPr/>
            </p:nvSpPr>
            <p:spPr>
              <a:xfrm>
                <a:off x="3627596" y="859453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2076294-A41F-0D52-0B64-6C4DE918E165}"/>
                  </a:ext>
                </a:extLst>
              </p:cNvPr>
              <p:cNvSpPr/>
              <p:nvPr/>
            </p:nvSpPr>
            <p:spPr>
              <a:xfrm>
                <a:off x="1379538" y="877629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EB11337-5103-BED9-0656-2750DCFE736C}"/>
                  </a:ext>
                </a:extLst>
              </p:cNvPr>
              <p:cNvSpPr/>
              <p:nvPr/>
            </p:nvSpPr>
            <p:spPr>
              <a:xfrm flipV="1">
                <a:off x="1379538" y="1692314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5B0DE5E-0289-69D3-A39D-5DCC846195AB}"/>
                </a:ext>
              </a:extLst>
            </p:cNvPr>
            <p:cNvSpPr txBox="1"/>
            <p:nvPr/>
          </p:nvSpPr>
          <p:spPr>
            <a:xfrm>
              <a:off x="3627596" y="1705017"/>
              <a:ext cx="6066899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t" anchorCtr="0">
              <a:spAutoFit/>
            </a:bodyPr>
            <a:lstStyle/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 전환 시 이동속도가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6.0/9.0/15.0%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집중 스탠스 전환 시 공격속도가 </a:t>
              </a:r>
              <a:r>
                <a:rPr lang="en-US" altLang="ko-KR" sz="10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6.0/9.0/15.0%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AA5880-6413-F60C-50D6-FD0E7AAC2C87}"/>
                </a:ext>
              </a:extLst>
            </p:cNvPr>
            <p:cNvSpPr txBox="1"/>
            <p:nvPr/>
          </p:nvSpPr>
          <p:spPr>
            <a:xfrm>
              <a:off x="3711517" y="1233990"/>
              <a:ext cx="974626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 별 속도 증가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392CB74A-5649-EF3A-C22F-A78EA0FB53AB}"/>
                </a:ext>
              </a:extLst>
            </p:cNvPr>
            <p:cNvGrpSpPr/>
            <p:nvPr/>
          </p:nvGrpSpPr>
          <p:grpSpPr>
            <a:xfrm>
              <a:off x="1379538" y="1403040"/>
              <a:ext cx="2305990" cy="939600"/>
              <a:chOff x="1379538" y="1403040"/>
              <a:chExt cx="2305990" cy="93960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34A9220-528B-882D-CB6A-0DF87413328D}"/>
                  </a:ext>
                </a:extLst>
              </p:cNvPr>
              <p:cNvSpPr/>
              <p:nvPr/>
            </p:nvSpPr>
            <p:spPr>
              <a:xfrm>
                <a:off x="1379538" y="1403040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39ECA27-2551-9852-E632-92D8F76E60C1}"/>
                  </a:ext>
                </a:extLst>
              </p:cNvPr>
              <p:cNvGrpSpPr/>
              <p:nvPr/>
            </p:nvGrpSpPr>
            <p:grpSpPr>
              <a:xfrm>
                <a:off x="1379538" y="1403040"/>
                <a:ext cx="2305990" cy="939600"/>
                <a:chOff x="1379538" y="1403040"/>
                <a:chExt cx="2305990" cy="939600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6673154-31D8-5620-5D1B-9FE018BC23CD}"/>
                    </a:ext>
                  </a:extLst>
                </p:cNvPr>
                <p:cNvSpPr txBox="1"/>
                <p:nvPr/>
              </p:nvSpPr>
              <p:spPr>
                <a:xfrm>
                  <a:off x="1379538" y="1403040"/>
                  <a:ext cx="1106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800" dirty="0">
                      <a:effectLst>
                        <a:glow rad="127000">
                          <a:srgbClr val="F6F97F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1T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6F87D599-EF8C-AD06-E3A2-937D8C250E45}"/>
                    </a:ext>
                  </a:extLst>
                </p:cNvPr>
                <p:cNvGrpSpPr/>
                <p:nvPr/>
              </p:nvGrpSpPr>
              <p:grpSpPr>
                <a:xfrm>
                  <a:off x="1379538" y="1403040"/>
                  <a:ext cx="1101099" cy="306989"/>
                  <a:chOff x="1780938" y="877629"/>
                  <a:chExt cx="1101099" cy="30698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76DF88F-E2FF-7619-483D-DEC78C57B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938" y="877629"/>
                    <a:ext cx="1101099" cy="306989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144000" rIns="72000" b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ko-KR" altLang="en-US" sz="1050" dirty="0">
                        <a:ln w="63500">
                          <a:solidFill>
                            <a:srgbClr val="FF0000"/>
                          </a:solidFill>
                        </a:ln>
                        <a:noFill/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절정 </a:t>
                    </a:r>
                    <a:r>
                      <a:rPr lang="en-US" altLang="ko-KR" sz="1050" dirty="0">
                        <a:ln w="63500">
                          <a:solidFill>
                            <a:srgbClr val="FF0000"/>
                          </a:solidFill>
                        </a:ln>
                        <a:noFill/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Ⅰ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A979562-D8CD-FFFF-7673-76246ED770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938" y="877629"/>
                    <a:ext cx="1101099" cy="306989"/>
                  </a:xfrm>
                  <a:prstGeom prst="rect">
                    <a:avLst/>
                  </a:prstGeom>
                  <a:noFill/>
                </p:spPr>
                <p:txBody>
                  <a:bodyPr wrap="none" lIns="720000" tIns="144000" rIns="72000" bIns="0" rtlCol="0">
                    <a:spAutoFit/>
                  </a:bodyPr>
                  <a:lstStyle/>
                  <a:p>
                    <a:pPr>
                      <a:spcAft>
                        <a:spcPts val="400"/>
                      </a:spcAft>
                    </a:pPr>
                    <a:r>
                      <a:rPr lang="ko-KR" altLang="en-US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절정 </a:t>
                    </a:r>
                    <a:r>
                      <a:rPr lang="en-US" altLang="ko-KR" sz="105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Ⅰ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DBB52D9-951F-E5CD-DDB1-9DEA8D777A8B}"/>
                    </a:ext>
                  </a:extLst>
                </p:cNvPr>
                <p:cNvSpPr txBox="1"/>
                <p:nvPr/>
              </p:nvSpPr>
              <p:spPr>
                <a:xfrm>
                  <a:off x="1379538" y="1838605"/>
                  <a:ext cx="2305990" cy="504035"/>
                </a:xfrm>
                <a:prstGeom prst="rect">
                  <a:avLst/>
                </a:prstGeom>
                <a:noFill/>
              </p:spPr>
              <p:txBody>
                <a:bodyPr wrap="none" lIns="720000" tIns="0" rIns="0" bIns="108000" rtlCol="0" anchor="ctr" anchorCtr="0">
                  <a:sp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▶ 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절정 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Ⅰ] </a:t>
                  </a: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습득 시 다음 아크 패시브는</a:t>
                  </a:r>
                  <a:b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ko-KR" altLang="en-US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습득이 불가능합니다</a:t>
                  </a:r>
                  <a:r>
                    <a:rPr lang="en-US" altLang="ko-KR" sz="800" dirty="0">
                      <a:solidFill>
                        <a:srgbClr val="FFD2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979F11D-A44C-35AF-0837-D19B4A0F17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3462" y="1774317"/>
                  <a:ext cx="1452218" cy="0"/>
                </a:xfrm>
                <a:prstGeom prst="line">
                  <a:avLst/>
                </a:prstGeom>
                <a:ln w="9525">
                  <a:solidFill>
                    <a:srgbClr val="5D637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AFA056AE-E9A3-710F-E269-DC82D39CC1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379538" y="1523209"/>
                  <a:ext cx="604800" cy="697864"/>
                  <a:chOff x="1492589" y="1418300"/>
                  <a:chExt cx="821072" cy="947414"/>
                </a:xfrm>
              </p:grpSpPr>
              <p:pic>
                <p:nvPicPr>
                  <p:cNvPr id="74" name="그림 73" descr="댄스, CG 아트워크, 만화 영화, 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B046C79A-E3EB-496D-F7B8-569A2B6009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2295" y="1562164"/>
                    <a:ext cx="450314" cy="450314"/>
                  </a:xfrm>
                  <a:prstGeom prst="ellipse">
                    <a:avLst/>
                  </a:prstGeom>
                </p:spPr>
              </p:pic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2C788810-0B20-6AB1-1575-CB7ABA754BFC}"/>
                      </a:ext>
                    </a:extLst>
                  </p:cNvPr>
                  <p:cNvGrpSpPr/>
                  <p:nvPr/>
                </p:nvGrpSpPr>
                <p:grpSpPr>
                  <a:xfrm>
                    <a:off x="1492589" y="1418300"/>
                    <a:ext cx="821072" cy="947414"/>
                    <a:chOff x="1492589" y="1418300"/>
                    <a:chExt cx="821072" cy="947414"/>
                  </a:xfrm>
                </p:grpSpPr>
                <p:pic>
                  <p:nvPicPr>
                    <p:cNvPr id="119" name="그림 1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3B69459-410A-D987-F6F5-24FC6679E3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1492589" y="1418300"/>
                      <a:ext cx="821072" cy="763696"/>
                    </a:xfrm>
                    <a:prstGeom prst="rect">
                      <a:avLst/>
                    </a:prstGeom>
                    <a:ln>
                      <a:noFill/>
                    </a:ln>
                    <a:effectLst/>
                  </p:spPr>
                </p:pic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A275DEC9-D19C-1F43-124A-FEEA5349E2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78913" y="1975003"/>
                      <a:ext cx="448426" cy="232902"/>
                      <a:chOff x="1678913" y="1975003"/>
                      <a:chExt cx="448426" cy="232902"/>
                    </a:xfrm>
                  </p:grpSpPr>
                  <p:sp>
                    <p:nvSpPr>
                      <p:cNvPr id="130" name="사각형: 둥근 모서리 129">
                        <a:extLst>
                          <a:ext uri="{FF2B5EF4-FFF2-40B4-BE49-F238E27FC236}">
                            <a16:creationId xmlns:a16="http://schemas.microsoft.com/office/drawing/2014/main" id="{249C0FD8-AD25-F6BA-6F3B-8619B39DA2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78913" y="1975003"/>
                        <a:ext cx="448426" cy="232902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600" b="1"/>
                      </a:p>
                    </p:txBody>
                  </p:sp>
                  <p:sp>
                    <p:nvSpPr>
                      <p:cNvPr id="131" name="TextBox 130">
                        <a:extLst>
                          <a:ext uri="{FF2B5EF4-FFF2-40B4-BE49-F238E27FC236}">
                            <a16:creationId xmlns:a16="http://schemas.microsoft.com/office/drawing/2014/main" id="{45C00C7B-C810-A977-1A16-0F60420B66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606" y="2011438"/>
                        <a:ext cx="161040" cy="1462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b="1" spc="50" dirty="0">
                            <a:solidFill>
                              <a:schemeClr val="bg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Pretendard Variable Medium" panose="02000003000000020004" pitchFamily="2" charset="-127"/>
                          </a:rPr>
                          <a:t>8P</a:t>
                        </a:r>
                      </a:p>
                    </p:txBody>
                  </p:sp>
                </p:grpSp>
                <p:sp>
                  <p:nvSpPr>
                    <p:cNvPr id="129" name="사각형: 둥근 모서리 128">
                      <a:extLst>
                        <a:ext uri="{FF2B5EF4-FFF2-40B4-BE49-F238E27FC236}">
                          <a16:creationId xmlns:a16="http://schemas.microsoft.com/office/drawing/2014/main" id="{2DEFB695-D6C7-60FC-7194-FF5C48136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9541" y="2173932"/>
                      <a:ext cx="535821" cy="19178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ko-KR" sz="600" b="1" spc="50" dirty="0">
                          <a:solidFill>
                            <a:srgbClr val="D4CFC5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Lv.0/3</a:t>
                      </a:r>
                      <a:endParaRPr lang="ko-KR" altLang="en-US" sz="600" b="1" spc="50" dirty="0">
                        <a:solidFill>
                          <a:srgbClr val="D4CFC5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E2BDE00D-0362-0A14-D016-ADACDE470C60}"/>
              </a:ext>
            </a:extLst>
          </p:cNvPr>
          <p:cNvGrpSpPr/>
          <p:nvPr/>
        </p:nvGrpSpPr>
        <p:grpSpPr>
          <a:xfrm>
            <a:off x="1379538" y="4084302"/>
            <a:ext cx="10585450" cy="1133372"/>
            <a:chOff x="1379538" y="4084302"/>
            <a:chExt cx="10585450" cy="1133372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479F4132-290A-FC27-02F1-75BC5948E9D2}"/>
                </a:ext>
              </a:extLst>
            </p:cNvPr>
            <p:cNvGrpSpPr/>
            <p:nvPr/>
          </p:nvGrpSpPr>
          <p:grpSpPr>
            <a:xfrm>
              <a:off x="1379538" y="4259898"/>
              <a:ext cx="10585450" cy="957776"/>
              <a:chOff x="1379538" y="2242227"/>
              <a:chExt cx="10585450" cy="95777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95E21A5-41EB-7AEF-A22F-3A58C49AEF6A}"/>
                  </a:ext>
                </a:extLst>
              </p:cNvPr>
              <p:cNvSpPr/>
              <p:nvPr/>
            </p:nvSpPr>
            <p:spPr>
              <a:xfrm>
                <a:off x="3627596" y="2242227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780A498-A2B7-A375-58A0-2EA695E16B33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0477594-AA6D-FDBB-3EC4-B38D2D34B5E9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ED440CA0-76D0-6CD6-E961-EFC27B5A2FE4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9DDFB5-E8FA-21C3-35B3-54677B3AB316}"/>
                </a:ext>
              </a:extLst>
            </p:cNvPr>
            <p:cNvSpPr txBox="1"/>
            <p:nvPr/>
          </p:nvSpPr>
          <p:spPr>
            <a:xfrm>
              <a:off x="3627596" y="4580051"/>
              <a:ext cx="3561406" cy="299295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집중 스탠스 전환 시 적에게 주는 피해가 </a:t>
              </a:r>
              <a:r>
                <a:rPr lang="en-US" altLang="ko-KR" dirty="0">
                  <a:solidFill>
                    <a:srgbClr val="00B050"/>
                  </a:solidFill>
                </a:rPr>
                <a:t>8.0/16.0/25.0%</a:t>
              </a:r>
              <a:r>
                <a:rPr lang="en-US" altLang="ko-KR" dirty="0"/>
                <a:t> </a:t>
              </a:r>
              <a:r>
                <a:rPr lang="ko-KR" altLang="en-US" dirty="0"/>
                <a:t>증가한다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7CEE6C-60B1-1772-3431-97D54112E0E8}"/>
                </a:ext>
              </a:extLst>
            </p:cNvPr>
            <p:cNvSpPr txBox="1"/>
            <p:nvPr/>
          </p:nvSpPr>
          <p:spPr>
            <a:xfrm>
              <a:off x="1379538" y="4787574"/>
              <a:ext cx="2061298" cy="430100"/>
            </a:xfrm>
            <a:prstGeom prst="rect">
              <a:avLst/>
            </a:prstGeom>
            <a:noFill/>
          </p:spPr>
          <p:txBody>
            <a:bodyPr wrap="none" lIns="720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en-US" altLang="ko-KR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5C88171-F7CC-2796-EAE2-1EC1F76CC645}"/>
                </a:ext>
              </a:extLst>
            </p:cNvPr>
            <p:cNvGrpSpPr/>
            <p:nvPr/>
          </p:nvGrpSpPr>
          <p:grpSpPr>
            <a:xfrm>
              <a:off x="1379538" y="4278074"/>
              <a:ext cx="1198883" cy="314683"/>
              <a:chOff x="1780938" y="4325140"/>
              <a:chExt cx="1198883" cy="31468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B0DEC3-53DE-A3CD-A0D2-A95570603870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186059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Ⅲ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4A4074-BBDF-5F7B-EBDC-C020D25CFE01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198883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Ⅲ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6E07B-EF53-E53E-B6D6-8602AE977702}"/>
                </a:ext>
              </a:extLst>
            </p:cNvPr>
            <p:cNvSpPr txBox="1"/>
            <p:nvPr/>
          </p:nvSpPr>
          <p:spPr>
            <a:xfrm>
              <a:off x="1379538" y="4278074"/>
              <a:ext cx="12824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18BFA21-4E1E-DA38-FE94-BAEFBE3275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4690166"/>
              <a:ext cx="14522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F5DD57D-899C-A7BF-9312-0955A057DDD4}"/>
                </a:ext>
              </a:extLst>
            </p:cNvPr>
            <p:cNvSpPr txBox="1"/>
            <p:nvPr/>
          </p:nvSpPr>
          <p:spPr>
            <a:xfrm>
              <a:off x="3711517" y="4084302"/>
              <a:ext cx="820738" cy="138499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9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집중 스탠스 강화</a:t>
              </a:r>
              <a:endParaRPr lang="en-US" altLang="ko-KR" sz="9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D401490-C7AD-B643-0703-FDBC6CA542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4400736"/>
              <a:ext cx="604800" cy="697864"/>
              <a:chOff x="1379538" y="4326943"/>
              <a:chExt cx="803802" cy="927487"/>
            </a:xfrm>
          </p:grpSpPr>
          <p:pic>
            <p:nvPicPr>
              <p:cNvPr id="133" name="그림 132" descr="댄스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EEA72CD-B1ED-362B-C81B-6E81E23E5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5464" y="4469386"/>
                <a:ext cx="440842" cy="440843"/>
              </a:xfrm>
              <a:prstGeom prst="ellipse">
                <a:avLst/>
              </a:prstGeom>
            </p:spPr>
          </p:pic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331B43E7-90B5-28A5-4646-6E03D342A9D5}"/>
                  </a:ext>
                </a:extLst>
              </p:cNvPr>
              <p:cNvGrpSpPr/>
              <p:nvPr/>
            </p:nvGrpSpPr>
            <p:grpSpPr>
              <a:xfrm>
                <a:off x="1379538" y="4326943"/>
                <a:ext cx="803802" cy="927487"/>
                <a:chOff x="1492589" y="1418300"/>
                <a:chExt cx="821072" cy="947414"/>
              </a:xfrm>
            </p:grpSpPr>
            <p:pic>
              <p:nvPicPr>
                <p:cNvPr id="141" name="그림 14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1C4CD36-09EF-5555-BCB7-0B03CBF44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EB760E97-A943-29C1-EF51-7F3D462DC289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44" name="사각형: 둥근 모서리 143">
                    <a:extLst>
                      <a:ext uri="{FF2B5EF4-FFF2-40B4-BE49-F238E27FC236}">
                        <a16:creationId xmlns:a16="http://schemas.microsoft.com/office/drawing/2014/main" id="{3AD2BE68-5C34-EB58-6EA7-01F563A70559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 b="1"/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8E684521-ECCA-BB67-B5A8-3BC907362C9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606" y="2011438"/>
                    <a:ext cx="161040" cy="1462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A057759B-969D-3FF6-2738-14BC4C64DDA9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4943351-11D1-BD49-E336-530D963CBDD4}"/>
              </a:ext>
            </a:extLst>
          </p:cNvPr>
          <p:cNvGrpSpPr/>
          <p:nvPr/>
        </p:nvGrpSpPr>
        <p:grpSpPr>
          <a:xfrm>
            <a:off x="1379538" y="5505069"/>
            <a:ext cx="10585450" cy="1096457"/>
            <a:chOff x="1379538" y="5505069"/>
            <a:chExt cx="10585450" cy="10964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5734334-4442-44D9-B783-12CF9D05C46A}"/>
                </a:ext>
              </a:extLst>
            </p:cNvPr>
            <p:cNvGrpSpPr/>
            <p:nvPr/>
          </p:nvGrpSpPr>
          <p:grpSpPr>
            <a:xfrm>
              <a:off x="1379538" y="5661925"/>
              <a:ext cx="10585450" cy="939601"/>
              <a:chOff x="1379538" y="2260403"/>
              <a:chExt cx="10585450" cy="939601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47D87F1-33D8-4B5D-CD19-4982E6DECA3B}"/>
                  </a:ext>
                </a:extLst>
              </p:cNvPr>
              <p:cNvSpPr/>
              <p:nvPr/>
            </p:nvSpPr>
            <p:spPr>
              <a:xfrm>
                <a:off x="3627596" y="2260404"/>
                <a:ext cx="833739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0A2EFA5-DBDB-4FB3-CE14-DFFAC96797FB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2248058" cy="939600"/>
              </a:xfrm>
              <a:prstGeom prst="rect">
                <a:avLst/>
              </a:prstGeom>
              <a:solidFill>
                <a:srgbClr val="08192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4CFB777A-176B-68CB-638E-368D4528DC4E}"/>
                  </a:ext>
                </a:extLst>
              </p:cNvPr>
              <p:cNvSpPr/>
              <p:nvPr/>
            </p:nvSpPr>
            <p:spPr>
              <a:xfrm>
                <a:off x="1379538" y="2260403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9FCA7F70-5EAB-68C7-587D-4378224E26E2}"/>
                  </a:ext>
                </a:extLst>
              </p:cNvPr>
              <p:cNvSpPr/>
              <p:nvPr/>
            </p:nvSpPr>
            <p:spPr>
              <a:xfrm flipV="1">
                <a:off x="1379538" y="3075088"/>
                <a:ext cx="10585450" cy="124915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BF6D39-7295-FD27-FB8C-1C8E3756B94A}"/>
                </a:ext>
              </a:extLst>
            </p:cNvPr>
            <p:cNvSpPr txBox="1"/>
            <p:nvPr/>
          </p:nvSpPr>
          <p:spPr>
            <a:xfrm>
              <a:off x="3621471" y="5879302"/>
              <a:ext cx="7509602" cy="504479"/>
            </a:xfrm>
            <a:prstGeom prst="rect">
              <a:avLst/>
            </a:prstGeom>
            <a:noFill/>
          </p:spPr>
          <p:txBody>
            <a:bodyPr wrap="none" lIns="72000" tIns="72000" rIns="72000" bIns="72000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FFC000"/>
                  </a:solidFill>
                </a:rPr>
                <a:t>X</a:t>
              </a:r>
              <a:r>
                <a:rPr lang="ko-KR" altLang="en-US" dirty="0"/>
                <a:t>키 입력 시 듀얼 게이지 </a:t>
              </a:r>
              <a:r>
                <a:rPr lang="en-US" altLang="ko-KR" dirty="0">
                  <a:solidFill>
                    <a:srgbClr val="FFC000"/>
                  </a:solidFill>
                </a:rPr>
                <a:t>1</a:t>
              </a:r>
              <a:r>
                <a:rPr lang="ko-KR" altLang="en-US" dirty="0"/>
                <a:t>칸을 소모하여 창 끝에 기운이 모이고 다음 사용하는 스킬에 해당 기운을 사용하여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22.0/44.0/66.0%</a:t>
              </a:r>
              <a:r>
                <a:rPr lang="en-US" altLang="ko-KR" dirty="0"/>
                <a:t> </a:t>
              </a:r>
              <a:r>
                <a:rPr lang="ko-KR" altLang="en-US" dirty="0"/>
                <a:t>증가한다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 err="1"/>
                <a:t>연가심공은</a:t>
              </a:r>
              <a:r>
                <a:rPr lang="ko-KR" altLang="en-US" dirty="0"/>
                <a:t> 한 번 사용하면 다른 스탠스로 전환하기 전 까지는 사용할 수 없다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E64A4B-C030-20AD-BE3A-71F39A0B08A4}"/>
                </a:ext>
              </a:extLst>
            </p:cNvPr>
            <p:cNvSpPr txBox="1"/>
            <p:nvPr/>
          </p:nvSpPr>
          <p:spPr>
            <a:xfrm>
              <a:off x="1379538" y="6171426"/>
              <a:ext cx="2064504" cy="430100"/>
            </a:xfrm>
            <a:prstGeom prst="rect">
              <a:avLst/>
            </a:prstGeom>
            <a:noFill/>
          </p:spPr>
          <p:txBody>
            <a:bodyPr wrap="none" lIns="720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en-US" altLang="ko-KR" sz="800" b="0" kern="1200" dirty="0">
                  <a:solidFill>
                    <a:srgbClr val="FFC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FF656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3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dirty="0">
                  <a:solidFill>
                    <a:srgbClr val="FFD2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D7945EE-E3AE-019B-A8B1-0A90FDC32D52}"/>
                </a:ext>
              </a:extLst>
            </p:cNvPr>
            <p:cNvGrpSpPr/>
            <p:nvPr/>
          </p:nvGrpSpPr>
          <p:grpSpPr>
            <a:xfrm>
              <a:off x="1379538" y="5661925"/>
              <a:ext cx="1287047" cy="314683"/>
              <a:chOff x="1780938" y="5701283"/>
              <a:chExt cx="1287047" cy="31468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CB5502F-3AD3-D9B3-8BC2-36BEB2CCA450}"/>
                  </a:ext>
                </a:extLst>
              </p:cNvPr>
              <p:cNvSpPr txBox="1"/>
              <p:nvPr/>
            </p:nvSpPr>
            <p:spPr>
              <a:xfrm>
                <a:off x="1780938" y="5701283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 err="1">
                    <a:ln w="63500">
                      <a:solidFill>
                        <a:srgbClr val="FF0000"/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연가심공</a:t>
                </a:r>
                <a:endParaRPr lang="ko-KR" altLang="en-US" sz="1100" dirty="0">
                  <a:ln w="63500">
                    <a:solidFill>
                      <a:srgbClr val="FF0000"/>
                    </a:solidFill>
                  </a:ln>
                  <a:noFill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37A076-25E8-9650-D4C2-D68C1E9E059D}"/>
                  </a:ext>
                </a:extLst>
              </p:cNvPr>
              <p:cNvSpPr txBox="1"/>
              <p:nvPr/>
            </p:nvSpPr>
            <p:spPr>
              <a:xfrm>
                <a:off x="1780938" y="5701283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 err="1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연가심공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5BC254-CFBF-E7B2-7059-84DD1C3E2135}"/>
                </a:ext>
              </a:extLst>
            </p:cNvPr>
            <p:cNvSpPr txBox="1"/>
            <p:nvPr/>
          </p:nvSpPr>
          <p:spPr>
            <a:xfrm>
              <a:off x="1379538" y="5661925"/>
              <a:ext cx="1298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129111A-5580-7D76-4BAB-66A399635A0B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6074017"/>
              <a:ext cx="14522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5785268"/>
              <a:ext cx="604800" cy="697864"/>
              <a:chOff x="1492589" y="5855292"/>
              <a:chExt cx="821072" cy="947414"/>
            </a:xfrm>
          </p:grpSpPr>
          <p:pic>
            <p:nvPicPr>
              <p:cNvPr id="52" name="그림 51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63" name="그림 6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66" name="사각형: 둥근 모서리 65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600" b="1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606" y="2011438"/>
                    <a:ext cx="161040" cy="1462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b="1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12319108-E715-5B83-D931-FFF1321E6D85}"/>
                </a:ext>
              </a:extLst>
            </p:cNvPr>
            <p:cNvGrpSpPr/>
            <p:nvPr/>
          </p:nvGrpSpPr>
          <p:grpSpPr>
            <a:xfrm>
              <a:off x="3711517" y="5505069"/>
              <a:ext cx="3074252" cy="138499"/>
              <a:chOff x="3711517" y="5505069"/>
              <a:chExt cx="3074252" cy="13849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DD9DA0-5150-C3D2-05BC-351D1E9C8060}"/>
                  </a:ext>
                </a:extLst>
              </p:cNvPr>
              <p:cNvSpPr txBox="1"/>
              <p:nvPr/>
            </p:nvSpPr>
            <p:spPr>
              <a:xfrm>
                <a:off x="3711517" y="5505069"/>
                <a:ext cx="694101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게이지 </a:t>
                </a:r>
                <a:r>
                  <a:rPr lang="ko-KR" altLang="en-US" u="sng" dirty="0" err="1"/>
                  <a:t>활용처</a:t>
                </a:r>
                <a:endParaRPr lang="en-US" altLang="ko-KR" u="sng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DD57BBE-54F5-B013-8358-A2863E8122D1}"/>
                  </a:ext>
                </a:extLst>
              </p:cNvPr>
              <p:cNvSpPr txBox="1"/>
              <p:nvPr/>
            </p:nvSpPr>
            <p:spPr>
              <a:xfrm>
                <a:off x="5785495" y="5505069"/>
                <a:ext cx="1000274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스킬 피해량 </a:t>
                </a:r>
                <a:r>
                  <a:rPr lang="en-US" altLang="ko-KR" u="sng" dirty="0"/>
                  <a:t>1</a:t>
                </a:r>
                <a:r>
                  <a:rPr lang="ko-KR" altLang="en-US" u="sng" dirty="0"/>
                  <a:t>회 증가</a:t>
                </a:r>
                <a:endParaRPr lang="en-US" altLang="ko-KR" u="sng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8EE8E41F-B429-F0F6-F763-430307F9AF46}"/>
                  </a:ext>
                </a:extLst>
              </p:cNvPr>
              <p:cNvSpPr txBox="1"/>
              <p:nvPr/>
            </p:nvSpPr>
            <p:spPr>
              <a:xfrm>
                <a:off x="4585802" y="5505069"/>
                <a:ext cx="1019510" cy="138499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900"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#</a:t>
                </a:r>
                <a:r>
                  <a:rPr lang="ko-KR" altLang="en-US" u="sng" dirty="0"/>
                  <a:t>아이덴티티 스킬 추가</a:t>
                </a:r>
                <a:endParaRPr lang="en-US" altLang="ko-KR" u="sng" dirty="0"/>
              </a:p>
            </p:txBody>
          </p:sp>
        </p:grpSp>
      </p:grpSp>
      <p:sp>
        <p:nvSpPr>
          <p:cNvPr id="199" name="슬라이드 번호 개체 틀 198">
            <a:extLst>
              <a:ext uri="{FF2B5EF4-FFF2-40B4-BE49-F238E27FC236}">
                <a16:creationId xmlns:a16="http://schemas.microsoft.com/office/drawing/2014/main" id="{A7C9CBDA-6774-F4B1-FE37-D9216253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00" name="직사각형 199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27A0D878-8B30-4308-921A-822E051672FB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7822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F2AAEC6A-264C-73C4-A4AE-E8CF5BF952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.2.4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비교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452596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두 연계형 효과 라인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5B2729-3685-C6AF-88A5-536B296E7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92662"/>
              </p:ext>
            </p:extLst>
          </p:nvPr>
        </p:nvGraphicFramePr>
        <p:xfrm>
          <a:off x="1379538" y="1639695"/>
          <a:ext cx="9469202" cy="35786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1502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1092863">
                  <a:extLst>
                    <a:ext uri="{9D8B030D-6E8A-4147-A177-3AD203B41FA5}">
                      <a16:colId xmlns:a16="http://schemas.microsoft.com/office/drawing/2014/main" val="1263591534"/>
                    </a:ext>
                  </a:extLst>
                </a:gridCol>
                <a:gridCol w="896012">
                  <a:extLst>
                    <a:ext uri="{9D8B030D-6E8A-4147-A177-3AD203B41FA5}">
                      <a16:colId xmlns:a16="http://schemas.microsoft.com/office/drawing/2014/main" val="98443798"/>
                    </a:ext>
                  </a:extLst>
                </a:gridCol>
                <a:gridCol w="1225315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  <a:gridCol w="3123510">
                  <a:extLst>
                    <a:ext uri="{9D8B030D-6E8A-4147-A177-3AD203B41FA5}">
                      <a16:colId xmlns:a16="http://schemas.microsoft.com/office/drawing/2014/main" val="1009951381"/>
                    </a:ext>
                  </a:extLst>
                </a:gridCol>
              </a:tblGrid>
              <a:tr h="608431"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ko-KR" altLang="en-US" sz="105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절제 창술사</a:t>
                      </a:r>
                      <a:endParaRPr lang="en-US" altLang="ko-KR" sz="105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‘절제’ 라인의 연계형 효과 습득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5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분류</a:t>
                      </a: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ko-KR" altLang="en-US" sz="105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 창술사</a:t>
                      </a:r>
                      <a:endParaRPr lang="en-US" altLang="ko-KR" sz="105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30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‘절정’ 라인의 연계형 효과 습득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5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스탠스를 변경하지 않고</a:t>
                      </a:r>
                      <a:r>
                        <a:rPr lang="en-US" altLang="ko-KR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적에게 접근하여 끊임없이 몰아치는 </a:t>
                      </a:r>
                      <a:r>
                        <a:rPr lang="ko-KR" altLang="en-US" sz="900" dirty="0"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스타일</a:t>
                      </a:r>
                      <a:endParaRPr lang="en-US" altLang="ko-KR" sz="900" dirty="0"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스탠스를 자유롭게 변경하며 다양한 전투 상황에 대처할 수 있는 스타일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572512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불가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중심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낮은 조작 난이도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일정하게 유지되는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DPS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44000" marR="144000" marT="72000" marB="72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통일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스탠스의 전략적 활용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조작 난이도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순간 피해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통일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스탠스의 전략적 활용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효율 증가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>
                        <a:spcAft>
                          <a:spcPts val="6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조작 난이도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순간 피해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89965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u="sng" kern="120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신속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한계돌파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일격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입식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타격가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아크패시브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: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진화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세팅 예시</a:t>
                      </a:r>
                    </a:p>
                  </a:txBody>
                  <a:tcPr marL="144000" marR="144000" marT="108000" marB="10800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아크패시브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: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진화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u="sng" kern="120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한계돌파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무한한 마력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뭉특한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가시</a:t>
                      </a: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(2)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4279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아드레날린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기습의 대가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돌격대장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기습의 대가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돌격대장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93027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이동기를 통해 포지셔닝을 하고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시간이 끝난 스킬을 연속으로 사용하며 몰아칠 때 온전한 성능이 발휘됩니다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사이클 시작 전 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스킬을 먼저 사용해야 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유의 사항</a:t>
                      </a: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 스탠스와 듀얼 게이지를 전략적으로 활용해야 온전한 성능이 발휘됩니다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spcAft>
                          <a:spcPts val="4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가장 높은 스킬을 사용하기 전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‘</a:t>
                      </a:r>
                      <a:r>
                        <a:rPr lang="ko-KR" altLang="en-US" sz="9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연가심공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스킬을 먼저 사용해야 합니다</a:t>
                      </a:r>
                      <a:r>
                        <a:rPr lang="en-US" altLang="ko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108000" marB="1080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1958034"/>
                  </a:ext>
                </a:extLst>
              </a:tr>
            </a:tbl>
          </a:graphicData>
        </a:graphic>
      </p:graphicFrame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609BED4-77C9-DF7A-C3D5-AEC9CAD8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0" name="직사각형 19">
            <a:hlinkClick r:id="rId3" action="ppaction://hlinksldjump" tooltip="홈으로 가기"/>
            <a:extLst>
              <a:ext uri="{FF2B5EF4-FFF2-40B4-BE49-F238E27FC236}">
                <a16:creationId xmlns:a16="http://schemas.microsoft.com/office/drawing/2014/main" id="{5EB10B60-EBB7-8BB7-B3C0-F3A91226DECE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제목 214">
            <a:extLst>
              <a:ext uri="{FF2B5EF4-FFF2-40B4-BE49-F238E27FC236}">
                <a16:creationId xmlns:a16="http://schemas.microsoft.com/office/drawing/2014/main" id="{1CAD104C-CAE9-BF4E-6BCE-79D3D495BA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2770" y="0"/>
            <a:ext cx="229230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.3.1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비연계형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C67A890-C064-F6B3-75DA-7A41D8071203}"/>
              </a:ext>
            </a:extLst>
          </p:cNvPr>
          <p:cNvGrpSpPr/>
          <p:nvPr/>
        </p:nvGrpSpPr>
        <p:grpSpPr>
          <a:xfrm>
            <a:off x="6672263" y="3186047"/>
            <a:ext cx="4716462" cy="1137033"/>
            <a:chOff x="7248526" y="3507695"/>
            <a:chExt cx="4716462" cy="1137033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B6D7FFB3-2D51-CAB7-514F-367361446FD7}"/>
                </a:ext>
              </a:extLst>
            </p:cNvPr>
            <p:cNvGrpSpPr/>
            <p:nvPr/>
          </p:nvGrpSpPr>
          <p:grpSpPr>
            <a:xfrm>
              <a:off x="7248526" y="3507695"/>
              <a:ext cx="4716462" cy="1137033"/>
              <a:chOff x="1379538" y="1862936"/>
              <a:chExt cx="4716462" cy="1137033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2DAD4AA-F5DB-C131-C141-4E1353028389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133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93FB83A-AB6F-7653-B886-808604096E8B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27FBA1D-1509-D3CF-4A09-14040BFCF0A5}"/>
                  </a:ext>
                </a:extLst>
              </p:cNvPr>
              <p:cNvSpPr/>
              <p:nvPr/>
            </p:nvSpPr>
            <p:spPr>
              <a:xfrm flipV="1">
                <a:off x="1379538" y="2873969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F214A0C-86C3-A52D-7C42-E791CA701ECA}"/>
                </a:ext>
              </a:extLst>
            </p:cNvPr>
            <p:cNvSpPr txBox="1"/>
            <p:nvPr/>
          </p:nvSpPr>
          <p:spPr>
            <a:xfrm>
              <a:off x="7248526" y="3507695"/>
              <a:ext cx="4568761" cy="855171"/>
            </a:xfrm>
            <a:prstGeom prst="rect">
              <a:avLst/>
            </a:prstGeom>
            <a:noFill/>
          </p:spPr>
          <p:txBody>
            <a:bodyPr wrap="square" lIns="720000" tIns="504000" rIns="72000" bIns="0" rtlCol="0" anchor="t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0.7/1.4/2.1/2.8/3.5%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증가하고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전환 </a:t>
              </a:r>
              <a:r>
                <a:rPr lang="ko-KR" altLang="en-US" dirty="0"/>
                <a:t>시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FFC000"/>
                  </a:solidFill>
                </a:rPr>
                <a:t>10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초간 치명타 적중률이 </a:t>
              </a:r>
              <a:r>
                <a:rPr lang="en-US" altLang="ko-KR" dirty="0">
                  <a:solidFill>
                    <a:srgbClr val="00B050"/>
                  </a:solidFill>
                </a:rPr>
                <a:t>0.8/1.6/2.4/3.2/4.0%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27A0EC8-1143-9F99-69EC-AB516D126947}"/>
                </a:ext>
              </a:extLst>
            </p:cNvPr>
            <p:cNvGrpSpPr/>
            <p:nvPr/>
          </p:nvGrpSpPr>
          <p:grpSpPr>
            <a:xfrm>
              <a:off x="7248526" y="3507695"/>
              <a:ext cx="1287047" cy="314683"/>
              <a:chOff x="1780938" y="4325140"/>
              <a:chExt cx="1287047" cy="314683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C2AC620-59E5-38AD-C1DB-D6FAF5060066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전환난무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6893098-FCD9-A702-2011-7CCD2BBF01C0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28704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전환난무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7D34397-3323-7C5D-C610-29730D7A0C26}"/>
                </a:ext>
              </a:extLst>
            </p:cNvPr>
            <p:cNvCxnSpPr>
              <a:cxnSpLocks/>
            </p:cNvCxnSpPr>
            <p:nvPr/>
          </p:nvCxnSpPr>
          <p:spPr>
            <a:xfrm>
              <a:off x="7952450" y="3937963"/>
              <a:ext cx="37763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0D45B07-5272-5CED-B007-B222637BAF17}"/>
                </a:ext>
              </a:extLst>
            </p:cNvPr>
            <p:cNvSpPr txBox="1"/>
            <p:nvPr/>
          </p:nvSpPr>
          <p:spPr>
            <a:xfrm>
              <a:off x="7248526" y="3507695"/>
              <a:ext cx="1298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8526" y="3620622"/>
              <a:ext cx="604800" cy="713747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5C00FE4F-348F-B946-EA4A-4E8A823CF2B6}"/>
              </a:ext>
            </a:extLst>
          </p:cNvPr>
          <p:cNvGrpSpPr/>
          <p:nvPr/>
        </p:nvGrpSpPr>
        <p:grpSpPr>
          <a:xfrm>
            <a:off x="1379538" y="3186047"/>
            <a:ext cx="4716462" cy="1133586"/>
            <a:chOff x="1379538" y="3507695"/>
            <a:chExt cx="4716462" cy="1133586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5BC3251-00CF-92E1-BC9B-EB63B5C12F20}"/>
                </a:ext>
              </a:extLst>
            </p:cNvPr>
            <p:cNvGrpSpPr/>
            <p:nvPr/>
          </p:nvGrpSpPr>
          <p:grpSpPr>
            <a:xfrm>
              <a:off x="1379538" y="3507695"/>
              <a:ext cx="4716462" cy="1133586"/>
              <a:chOff x="1379538" y="4716503"/>
              <a:chExt cx="4716462" cy="1133586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09CD3573-2EC8-FB83-C48F-0B2B8E252B18}"/>
                  </a:ext>
                </a:extLst>
              </p:cNvPr>
              <p:cNvGrpSpPr/>
              <p:nvPr/>
            </p:nvGrpSpPr>
            <p:grpSpPr>
              <a:xfrm>
                <a:off x="1379538" y="4716503"/>
                <a:ext cx="4716462" cy="1133586"/>
                <a:chOff x="1379538" y="1862936"/>
                <a:chExt cx="4716462" cy="1133586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FB21B306-8E14-E3C4-26C4-5AAF5706DC1E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1335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886EB45-EED8-A043-4761-9947C3A28AB5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64BC7F29-D13B-174A-BD64-697E35650750}"/>
                    </a:ext>
                  </a:extLst>
                </p:cNvPr>
                <p:cNvSpPr/>
                <p:nvPr/>
              </p:nvSpPr>
              <p:spPr>
                <a:xfrm flipV="1">
                  <a:off x="1379538" y="2870522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7DF6CD-FD0B-D079-4F98-0E5B24523CED}"/>
                  </a:ext>
                </a:extLst>
              </p:cNvPr>
              <p:cNvSpPr txBox="1"/>
              <p:nvPr/>
            </p:nvSpPr>
            <p:spPr>
              <a:xfrm>
                <a:off x="1379538" y="4716503"/>
                <a:ext cx="4480242" cy="1073179"/>
              </a:xfrm>
              <a:prstGeom prst="rect">
                <a:avLst/>
              </a:prstGeom>
              <a:noFill/>
            </p:spPr>
            <p:txBody>
              <a:bodyPr wrap="square" lIns="720000" tIns="504000" rIns="72000" bIns="0" rtlCol="0" anchor="t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연가비기로 타격한 적이나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연가심공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사용 시 주변 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5.0m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이내의 적에게 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altLang="ko-KR" dirty="0">
                    <a:solidFill>
                      <a:srgbClr val="FFC000"/>
                    </a:solidFill>
                  </a:rPr>
                  <a:t>16.0</a:t>
                </a:r>
                <a:r>
                  <a:rPr lang="ko-KR" altLang="en-US" dirty="0"/>
                  <a:t>초간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연가의 표식을 남긴다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해당 표식을 가진 적은 자신에게 받는 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피해량이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1.2/2.4/3.6/4.8/6.0%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증가한다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75083F03-380D-CBF9-03D1-1FB572A370FC}"/>
                  </a:ext>
                </a:extLst>
              </p:cNvPr>
              <p:cNvGrpSpPr/>
              <p:nvPr/>
            </p:nvGrpSpPr>
            <p:grpSpPr>
              <a:xfrm>
                <a:off x="1379538" y="4716503"/>
                <a:ext cx="1287047" cy="314683"/>
                <a:chOff x="1780938" y="4325140"/>
                <a:chExt cx="1287047" cy="314683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E5DA6758-E99B-875E-5BE9-7221E366E4DE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연가표식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F325218C-F95D-FC8C-8B0A-05FB7C55F8E4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28704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연가표식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E753781C-204A-483A-8A78-73A052EA7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462" y="5146771"/>
                <a:ext cx="37763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929E8FB-BFDF-6A23-AB4A-58C1A51161A1}"/>
                  </a:ext>
                </a:extLst>
              </p:cNvPr>
              <p:cNvSpPr txBox="1"/>
              <p:nvPr/>
            </p:nvSpPr>
            <p:spPr>
              <a:xfrm>
                <a:off x="1379538" y="4716503"/>
                <a:ext cx="12984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4T</a:t>
                </a:r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3620622"/>
              <a:ext cx="604800" cy="713747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99EE4D1-8142-FADF-9C0E-7D4FF4FF30C7}"/>
              </a:ext>
            </a:extLst>
          </p:cNvPr>
          <p:cNvGrpSpPr/>
          <p:nvPr/>
        </p:nvGrpSpPr>
        <p:grpSpPr>
          <a:xfrm>
            <a:off x="6672263" y="1946643"/>
            <a:ext cx="4716462" cy="939600"/>
            <a:chOff x="6672263" y="1970337"/>
            <a:chExt cx="4716462" cy="9396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472AA98-A1E7-B45D-D7AF-CC5964C70689}"/>
                </a:ext>
              </a:extLst>
            </p:cNvPr>
            <p:cNvGrpSpPr/>
            <p:nvPr/>
          </p:nvGrpSpPr>
          <p:grpSpPr>
            <a:xfrm>
              <a:off x="6672263" y="1970337"/>
              <a:ext cx="4716462" cy="939600"/>
              <a:chOff x="7650798" y="1862936"/>
              <a:chExt cx="4716462" cy="939600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9C5E3D9D-44C3-BDAB-C968-6F8EF764BB12}"/>
                  </a:ext>
                </a:extLst>
              </p:cNvPr>
              <p:cNvGrpSpPr/>
              <p:nvPr/>
            </p:nvGrpSpPr>
            <p:grpSpPr>
              <a:xfrm>
                <a:off x="7650798" y="1862936"/>
                <a:ext cx="4716462" cy="939600"/>
                <a:chOff x="1379538" y="1862936"/>
                <a:chExt cx="4716462" cy="939600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D4C76C-A235-9237-28AB-15F3A7A13B6F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939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93DB7F60-ECFF-759F-7C62-F7DFD398FC6F}"/>
                    </a:ext>
                  </a:extLst>
                </p:cNvPr>
                <p:cNvSpPr/>
                <p:nvPr/>
              </p:nvSpPr>
              <p:spPr>
                <a:xfrm>
                  <a:off x="1379538" y="18629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C432CEB9-8863-0E51-BFD5-D2A37C2805F8}"/>
                    </a:ext>
                  </a:extLst>
                </p:cNvPr>
                <p:cNvSpPr/>
                <p:nvPr/>
              </p:nvSpPr>
              <p:spPr>
                <a:xfrm flipV="1">
                  <a:off x="1379538" y="2676536"/>
                  <a:ext cx="4716462" cy="12600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404040">
                        <a:alpha val="10000"/>
                      </a:srgbClr>
                    </a:gs>
                    <a:gs pos="0">
                      <a:schemeClr val="tx1">
                        <a:lumMod val="75000"/>
                        <a:lumOff val="25000"/>
                        <a:alpha val="20000"/>
                      </a:schemeClr>
                    </a:gs>
                    <a:gs pos="78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9B6D4AA-FACF-FE84-4E39-902144E573CD}"/>
                  </a:ext>
                </a:extLst>
              </p:cNvPr>
              <p:cNvSpPr txBox="1"/>
              <p:nvPr/>
            </p:nvSpPr>
            <p:spPr>
              <a:xfrm>
                <a:off x="7650798" y="1862936"/>
                <a:ext cx="4141996" cy="662810"/>
              </a:xfrm>
              <a:prstGeom prst="rect">
                <a:avLst/>
              </a:prstGeom>
              <a:noFill/>
            </p:spPr>
            <p:txBody>
              <a:bodyPr wrap="none" lIns="720000" tIns="504000" rIns="72000" bIns="0" rtlCol="0" anchor="t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스킬로 적에게 주는 피해가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1.2/2.4/3.6/4.8/6.0%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증가한다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E0489A35-2253-C48C-A984-B98024D92D2A}"/>
                  </a:ext>
                </a:extLst>
              </p:cNvPr>
              <p:cNvGrpSpPr/>
              <p:nvPr/>
            </p:nvGrpSpPr>
            <p:grpSpPr>
              <a:xfrm>
                <a:off x="7650798" y="1862936"/>
                <a:ext cx="1564367" cy="314683"/>
                <a:chOff x="1780938" y="4325140"/>
                <a:chExt cx="1564367" cy="314683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1C4E87C-D785-777F-CAFB-CDCAB7E8D1D8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56436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ln w="635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  <a:noFill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강력한 찌르기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97D660D-B211-3421-6121-5F4BF524CC9B}"/>
                    </a:ext>
                  </a:extLst>
                </p:cNvPr>
                <p:cNvSpPr txBox="1"/>
                <p:nvPr/>
              </p:nvSpPr>
              <p:spPr>
                <a:xfrm>
                  <a:off x="1780938" y="4325140"/>
                  <a:ext cx="1564367" cy="314683"/>
                </a:xfrm>
                <a:prstGeom prst="rect">
                  <a:avLst/>
                </a:prstGeom>
                <a:noFill/>
              </p:spPr>
              <p:txBody>
                <a:bodyPr wrap="none" lIns="720000" tIns="144000" rIns="72000" b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1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강력한 찌르기</a:t>
                  </a:r>
                  <a:endParaRPr lang="en-US" altLang="ko-KR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C7887ACF-5ED5-B995-5312-E84E6D6C1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4722" y="2293204"/>
                <a:ext cx="3776318" cy="0"/>
              </a:xfrm>
              <a:prstGeom prst="line">
                <a:avLst/>
              </a:prstGeom>
              <a:ln w="9525">
                <a:solidFill>
                  <a:srgbClr val="5D637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EC5C72E-4866-4A7B-12CC-5C394B06F9B1}"/>
                  </a:ext>
                </a:extLst>
              </p:cNvPr>
              <p:cNvSpPr txBox="1"/>
              <p:nvPr/>
            </p:nvSpPr>
            <p:spPr>
              <a:xfrm>
                <a:off x="7650798" y="1862936"/>
                <a:ext cx="12824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3T</a:t>
                </a: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2263" y="2083264"/>
              <a:ext cx="604800" cy="713747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BBE64934-5E31-389A-F197-52E077F9656F}"/>
              </a:ext>
            </a:extLst>
          </p:cNvPr>
          <p:cNvGrpSpPr/>
          <p:nvPr/>
        </p:nvGrpSpPr>
        <p:grpSpPr>
          <a:xfrm>
            <a:off x="1379538" y="1946643"/>
            <a:ext cx="4716462" cy="939600"/>
            <a:chOff x="1379538" y="1862936"/>
            <a:chExt cx="4716462" cy="93960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5BACC35-FE00-1BBF-9181-38032672B5AF}"/>
                </a:ext>
              </a:extLst>
            </p:cNvPr>
            <p:cNvGrpSpPr/>
            <p:nvPr/>
          </p:nvGrpSpPr>
          <p:grpSpPr>
            <a:xfrm>
              <a:off x="1379538" y="1862936"/>
              <a:ext cx="4716462" cy="939600"/>
              <a:chOff x="1379538" y="1862936"/>
              <a:chExt cx="4716462" cy="9396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31AC9D-C75F-FF7F-2DFF-62146C7F986E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93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4031194-02BE-2509-A941-5D53C832B499}"/>
                  </a:ext>
                </a:extLst>
              </p:cNvPr>
              <p:cNvSpPr/>
              <p:nvPr/>
            </p:nvSpPr>
            <p:spPr>
              <a:xfrm>
                <a:off x="1379538" y="18629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5DB74E3-B729-72F6-0079-7972BA4EDCF8}"/>
                  </a:ext>
                </a:extLst>
              </p:cNvPr>
              <p:cNvSpPr/>
              <p:nvPr/>
            </p:nvSpPr>
            <p:spPr>
              <a:xfrm flipV="1">
                <a:off x="1379538" y="2676536"/>
                <a:ext cx="4716462" cy="126000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04A63D-6A51-6471-80BF-2B68A59CC923}"/>
                </a:ext>
              </a:extLst>
            </p:cNvPr>
            <p:cNvSpPr txBox="1"/>
            <p:nvPr/>
          </p:nvSpPr>
          <p:spPr>
            <a:xfrm>
              <a:off x="1379538" y="1862936"/>
              <a:ext cx="3678728" cy="662810"/>
            </a:xfrm>
            <a:prstGeom prst="rect">
              <a:avLst/>
            </a:prstGeom>
            <a:noFill/>
          </p:spPr>
          <p:txBody>
            <a:bodyPr wrap="none" lIns="720000" tIns="504000" rIns="72000" bIns="0" rtlCol="0" anchor="t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스킬의 치명타 피해량이 </a:t>
              </a:r>
              <a:r>
                <a:rPr lang="en-US" altLang="ko-KR" dirty="0">
                  <a:solidFill>
                    <a:srgbClr val="00B050"/>
                  </a:solidFill>
                </a:rPr>
                <a:t>4/8/12/16/20%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증가한다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02EB4FC-FBD8-A30B-41BC-E929076278DB}"/>
                </a:ext>
              </a:extLst>
            </p:cNvPr>
            <p:cNvGrpSpPr/>
            <p:nvPr/>
          </p:nvGrpSpPr>
          <p:grpSpPr>
            <a:xfrm>
              <a:off x="1379538" y="1862936"/>
              <a:ext cx="1564367" cy="314683"/>
              <a:chOff x="1780938" y="4325140"/>
              <a:chExt cx="1564367" cy="31468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CE47AD9-C946-A584-8054-105E42CC6FD6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56436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noFill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치명적인 베기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230C7F-14DF-D442-3AEA-FEFBFA2F5BEA}"/>
                  </a:ext>
                </a:extLst>
              </p:cNvPr>
              <p:cNvSpPr txBox="1"/>
              <p:nvPr/>
            </p:nvSpPr>
            <p:spPr>
              <a:xfrm>
                <a:off x="1780938" y="4325140"/>
                <a:ext cx="1564367" cy="314683"/>
              </a:xfrm>
              <a:prstGeom prst="rect">
                <a:avLst/>
              </a:prstGeom>
              <a:noFill/>
            </p:spPr>
            <p:txBody>
              <a:bodyPr wrap="none" lIns="720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치명적인 베기</a:t>
                </a:r>
                <a:endParaRPr lang="en-US" altLang="ko-KR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88B52CA-F9AA-3CAE-B2FE-7B1ACAE67C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62" y="2293204"/>
              <a:ext cx="3776318" cy="0"/>
            </a:xfrm>
            <a:prstGeom prst="line">
              <a:avLst/>
            </a:prstGeom>
            <a:ln w="9525">
              <a:solidFill>
                <a:srgbClr val="5D637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9538" y="1982530"/>
              <a:ext cx="604800" cy="700412"/>
              <a:chOff x="1776346" y="1337104"/>
              <a:chExt cx="802800" cy="92971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73012"/>
                <a:chOff x="3294747" y="1893807"/>
                <a:chExt cx="535821" cy="373012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1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489605" y="1928651"/>
                  <a:ext cx="157457" cy="1429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b="1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75036"/>
                  <a:ext cx="535821" cy="19178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600" b="1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600" b="1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505A40-ED17-F02F-3D47-84423F6FF001}"/>
                </a:ext>
              </a:extLst>
            </p:cNvPr>
            <p:cNvSpPr txBox="1"/>
            <p:nvPr/>
          </p:nvSpPr>
          <p:spPr>
            <a:xfrm>
              <a:off x="1379538" y="1862936"/>
              <a:ext cx="12824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DBC9C2F7-F173-8AC2-E987-32CDD076505F}"/>
              </a:ext>
            </a:extLst>
          </p:cNvPr>
          <p:cNvSpPr txBox="1"/>
          <p:nvPr/>
        </p:nvSpPr>
        <p:spPr>
          <a:xfrm>
            <a:off x="1379538" y="1585863"/>
            <a:ext cx="455733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효과는 연계형 효과로 인해 설정된 캐릭터의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전투를 보조하는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들로 구성합니다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17" name="슬라이드 번호 개체 틀 216">
            <a:extLst>
              <a:ext uri="{FF2B5EF4-FFF2-40B4-BE49-F238E27FC236}">
                <a16:creationId xmlns:a16="http://schemas.microsoft.com/office/drawing/2014/main" id="{720F0B70-A576-4B12-AAD1-A1687B69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18" name="직사각형 217">
            <a:hlinkClick r:id="rId7" action="ppaction://hlinksldjump" tooltip="홈으로 가기"/>
            <a:extLst>
              <a:ext uri="{FF2B5EF4-FFF2-40B4-BE49-F238E27FC236}">
                <a16:creationId xmlns:a16="http://schemas.microsoft.com/office/drawing/2014/main" id="{BCA68ED4-5CFE-DD5F-8A22-A999A5A799C2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925D1E-49CC-15AC-0901-1447E20D4951}"/>
              </a:ext>
            </a:extLst>
          </p:cNvPr>
          <p:cNvGrpSpPr/>
          <p:nvPr/>
        </p:nvGrpSpPr>
        <p:grpSpPr>
          <a:xfrm>
            <a:off x="2435126" y="3059668"/>
            <a:ext cx="7321748" cy="738664"/>
            <a:chOff x="2435126" y="3059667"/>
            <a:chExt cx="7321748" cy="7386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DA45C5-DA2C-4BE9-442F-1BB79E3D17E1}"/>
                </a:ext>
              </a:extLst>
            </p:cNvPr>
            <p:cNvSpPr txBox="1"/>
            <p:nvPr/>
          </p:nvSpPr>
          <p:spPr>
            <a:xfrm>
              <a:off x="2435126" y="3059667"/>
              <a:ext cx="7321748" cy="73866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800" b="1" spc="800" dirty="0">
                  <a:ln w="1397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페이퍼로지 7 Bold" pitchFamily="2" charset="-127"/>
                  <a:ea typeface="페이퍼로지 7 Bold" pitchFamily="2" charset="-127"/>
                  <a:cs typeface="함초롬바탕" panose="02030604000101010101" pitchFamily="18" charset="-127"/>
                </a:rPr>
                <a:t>End Of Document</a:t>
              </a:r>
              <a:endParaRPr lang="en-US" altLang="ko-KR" sz="4400" b="1" spc="800" dirty="0">
                <a:ln w="1397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페이퍼로지 7 Bold" pitchFamily="2" charset="-127"/>
                <a:ea typeface="페이퍼로지 7 Bold" pitchFamily="2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05F26E-8185-7663-48B2-4A8246A786BA}"/>
                </a:ext>
              </a:extLst>
            </p:cNvPr>
            <p:cNvSpPr txBox="1"/>
            <p:nvPr/>
          </p:nvSpPr>
          <p:spPr>
            <a:xfrm>
              <a:off x="2435126" y="3059667"/>
              <a:ext cx="7321748" cy="73866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4800" b="1" spc="800" dirty="0">
                  <a:solidFill>
                    <a:schemeClr val="bg1"/>
                  </a:solidFill>
                  <a:effectLst/>
                  <a:latin typeface="페이퍼로지 7 Bold" pitchFamily="2" charset="-127"/>
                  <a:ea typeface="페이퍼로지 7 Bold" pitchFamily="2" charset="-127"/>
                  <a:cs typeface="함초롬바탕" panose="02030604000101010101" pitchFamily="18" charset="-127"/>
                </a:rPr>
                <a:t>End Of Document</a:t>
              </a:r>
              <a:endParaRPr lang="en-US" altLang="ko-KR" sz="4400" b="1" spc="800" dirty="0">
                <a:solidFill>
                  <a:schemeClr val="bg1"/>
                </a:solidFill>
                <a:effectLst/>
                <a:latin typeface="페이퍼로지 7 Bold" pitchFamily="2" charset="-127"/>
                <a:ea typeface="페이퍼로지 7 Bold" pitchFamily="2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66FC7834-6029-5659-DD8E-FD30F0D1ED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404" y="0"/>
            <a:ext cx="2115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End Of Document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73092-8555-25FE-72CE-9DC97D27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4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683BA9-FF13-8099-0965-123FE3FBCE2B}"/>
              </a:ext>
            </a:extLst>
          </p:cNvPr>
          <p:cNvGrpSpPr/>
          <p:nvPr/>
        </p:nvGrpSpPr>
        <p:grpSpPr>
          <a:xfrm>
            <a:off x="1980960" y="1247083"/>
            <a:ext cx="2368439" cy="4847054"/>
            <a:chOff x="1980960" y="1247083"/>
            <a:chExt cx="2368439" cy="484705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A5653B-9E9B-C8C2-D293-D9B2289E7CBD}"/>
                </a:ext>
              </a:extLst>
            </p:cNvPr>
            <p:cNvGrpSpPr/>
            <p:nvPr/>
          </p:nvGrpSpPr>
          <p:grpSpPr>
            <a:xfrm>
              <a:off x="1980960" y="1247083"/>
              <a:ext cx="2368439" cy="1039880"/>
              <a:chOff x="1980960" y="1442663"/>
              <a:chExt cx="2368439" cy="10398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E2A8E-8C7A-7BBD-70E2-CC8E0020609D}"/>
                  </a:ext>
                </a:extLst>
              </p:cNvPr>
              <p:cNvSpPr txBox="1"/>
              <p:nvPr/>
            </p:nvSpPr>
            <p:spPr>
              <a:xfrm>
                <a:off x="2404871" y="1882379"/>
                <a:ext cx="194452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 및 컨셉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소개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BD09AC-FAA8-6CFA-2469-11742D1291B9}"/>
                  </a:ext>
                </a:extLst>
              </p:cNvPr>
              <p:cNvSpPr txBox="1"/>
              <p:nvPr/>
            </p:nvSpPr>
            <p:spPr>
              <a:xfrm>
                <a:off x="2404871" y="1488829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FA3D5DD-ACF8-F5B1-9200-96550F9E2D6E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134849" y="1750440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FE31A29-7E33-FDD7-0294-3700DA280A32}"/>
                  </a:ext>
                </a:extLst>
              </p:cNvPr>
              <p:cNvSpPr/>
              <p:nvPr/>
            </p:nvSpPr>
            <p:spPr>
              <a:xfrm>
                <a:off x="1980960" y="1442663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F60394-6095-EE35-13F0-15C53A9077E6}"/>
                </a:ext>
              </a:extLst>
            </p:cNvPr>
            <p:cNvGrpSpPr/>
            <p:nvPr/>
          </p:nvGrpSpPr>
          <p:grpSpPr>
            <a:xfrm>
              <a:off x="1980960" y="2812115"/>
              <a:ext cx="2368439" cy="1378435"/>
              <a:chOff x="1980960" y="3104640"/>
              <a:chExt cx="2368439" cy="137843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DE52C4-73BA-E49E-64FE-8B74FFCE2BE7}"/>
                  </a:ext>
                </a:extLst>
              </p:cNvPr>
              <p:cNvSpPr txBox="1"/>
              <p:nvPr/>
            </p:nvSpPr>
            <p:spPr>
              <a:xfrm>
                <a:off x="2404871" y="3544356"/>
                <a:ext cx="194452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듀얼 스탠스 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듀얼 게이지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스탠스 변경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8EA765-5A72-4E48-4EC6-7AFBE93AAE34}"/>
                  </a:ext>
                </a:extLst>
              </p:cNvPr>
              <p:cNvSpPr txBox="1"/>
              <p:nvPr/>
            </p:nvSpPr>
            <p:spPr>
              <a:xfrm>
                <a:off x="2404871" y="3150806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아이덴티티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943A38-1D28-1244-A95B-FA2D209BEE6E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134849" y="3412417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0BFE99-3E6B-2A39-0CB1-550E7FD86058}"/>
                  </a:ext>
                </a:extLst>
              </p:cNvPr>
              <p:cNvSpPr/>
              <p:nvPr/>
            </p:nvSpPr>
            <p:spPr>
              <a:xfrm>
                <a:off x="1980960" y="3104640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05317A-E950-FD14-0B75-A358988A48CD}"/>
                </a:ext>
              </a:extLst>
            </p:cNvPr>
            <p:cNvGrpSpPr/>
            <p:nvPr/>
          </p:nvGrpSpPr>
          <p:grpSpPr>
            <a:xfrm>
              <a:off x="1980960" y="4715702"/>
              <a:ext cx="2368439" cy="1378435"/>
              <a:chOff x="1980960" y="4720449"/>
              <a:chExt cx="2368439" cy="13784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448C19-E67C-A5C3-6D2C-0DAA87F0C141}"/>
                  </a:ext>
                </a:extLst>
              </p:cNvPr>
              <p:cNvSpPr txBox="1"/>
              <p:nvPr/>
            </p:nvSpPr>
            <p:spPr>
              <a:xfrm>
                <a:off x="2404871" y="5160165"/>
                <a:ext cx="194452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효과 구성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연계형 효과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비연계형 효과</a:t>
                </a:r>
                <a:endPara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A23FA9-F22D-96F6-EC20-ACBFF65E67A7}"/>
                  </a:ext>
                </a:extLst>
              </p:cNvPr>
              <p:cNvSpPr txBox="1"/>
              <p:nvPr/>
            </p:nvSpPr>
            <p:spPr>
              <a:xfrm>
                <a:off x="2404871" y="4766615"/>
                <a:ext cx="1944528" cy="215444"/>
              </a:xfrm>
              <a:prstGeom prst="rect">
                <a:avLst/>
              </a:prstGeom>
              <a:noFill/>
              <a:effectLst/>
            </p:spPr>
            <p:txBody>
              <a:bodyPr wrap="square" lIns="108000" tIns="0" rIns="0" bIns="0" rtlCol="0" anchor="ctr" anchorCtr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 </a:t>
                </a: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깨달음</a:t>
                </a:r>
                <a:endPara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E1461F3-15A6-39F4-5480-E80E86E39EAA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2134849" y="5028226"/>
                <a:ext cx="221455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AF0AFF0-D604-7F9A-8369-0B109A8598E1}"/>
                  </a:ext>
                </a:extLst>
              </p:cNvPr>
              <p:cNvSpPr/>
              <p:nvPr/>
            </p:nvSpPr>
            <p:spPr>
              <a:xfrm>
                <a:off x="1980960" y="4720449"/>
                <a:ext cx="307777" cy="307777"/>
              </a:xfrm>
              <a:prstGeom prst="rect">
                <a:avLst/>
              </a:prstGeom>
              <a:solidFill>
                <a:srgbClr val="BD9C7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</p:grpSp>
      </p:grpSp>
      <p:sp>
        <p:nvSpPr>
          <p:cNvPr id="4" name="직사각형 3">
            <a:hlinkClick r:id="rId5" action="ppaction://hlinksldjump" tooltip="페이지로 이동"/>
            <a:extLst>
              <a:ext uri="{FF2B5EF4-FFF2-40B4-BE49-F238E27FC236}">
                <a16:creationId xmlns:a16="http://schemas.microsoft.com/office/drawing/2014/main" id="{A898A848-E398-910B-449E-7EF8D9C0971B}"/>
              </a:ext>
            </a:extLst>
          </p:cNvPr>
          <p:cNvSpPr/>
          <p:nvPr/>
        </p:nvSpPr>
        <p:spPr>
          <a:xfrm>
            <a:off x="2443859" y="1247083"/>
            <a:ext cx="4822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hlinkClick r:id="rId6" action="ppaction://hlinksldjump" tooltip="페이지로 이동"/>
            <a:extLst>
              <a:ext uri="{FF2B5EF4-FFF2-40B4-BE49-F238E27FC236}">
                <a16:creationId xmlns:a16="http://schemas.microsoft.com/office/drawing/2014/main" id="{F8BD0E86-CE8D-2C75-A47C-CB97C69BE9D2}"/>
              </a:ext>
            </a:extLst>
          </p:cNvPr>
          <p:cNvSpPr/>
          <p:nvPr/>
        </p:nvSpPr>
        <p:spPr>
          <a:xfrm>
            <a:off x="2443859" y="1998820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hlinkClick r:id="rId5" action="ppaction://hlinksldjump" tooltip="페이지로 이동"/>
            <a:extLst>
              <a:ext uri="{FF2B5EF4-FFF2-40B4-BE49-F238E27FC236}">
                <a16:creationId xmlns:a16="http://schemas.microsoft.com/office/drawing/2014/main" id="{88578761-798B-28D8-1E64-9CF981875EE9}"/>
              </a:ext>
            </a:extLst>
          </p:cNvPr>
          <p:cNvSpPr/>
          <p:nvPr/>
        </p:nvSpPr>
        <p:spPr>
          <a:xfrm>
            <a:off x="2443859" y="1644876"/>
            <a:ext cx="134709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hlinkClick r:id="rId7" action="ppaction://hlinksldjump" tooltip="페이지로 이동"/>
            <a:extLst>
              <a:ext uri="{FF2B5EF4-FFF2-40B4-BE49-F238E27FC236}">
                <a16:creationId xmlns:a16="http://schemas.microsoft.com/office/drawing/2014/main" id="{09E591B2-1798-4C49-2D96-5299D345B716}"/>
              </a:ext>
            </a:extLst>
          </p:cNvPr>
          <p:cNvSpPr/>
          <p:nvPr/>
        </p:nvSpPr>
        <p:spPr>
          <a:xfrm>
            <a:off x="2443858" y="2812115"/>
            <a:ext cx="91503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hlinkClick r:id="rId8" action="ppaction://hlinksldjump" tooltip="페이지로 이동"/>
            <a:extLst>
              <a:ext uri="{FF2B5EF4-FFF2-40B4-BE49-F238E27FC236}">
                <a16:creationId xmlns:a16="http://schemas.microsoft.com/office/drawing/2014/main" id="{74A34422-5824-A969-FC82-18A97987CBDD}"/>
              </a:ext>
            </a:extLst>
          </p:cNvPr>
          <p:cNvSpPr/>
          <p:nvPr/>
        </p:nvSpPr>
        <p:spPr>
          <a:xfrm>
            <a:off x="2443859" y="3563852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hlinkClick r:id="rId7" action="ppaction://hlinksldjump" tooltip="페이지로 이동"/>
            <a:extLst>
              <a:ext uri="{FF2B5EF4-FFF2-40B4-BE49-F238E27FC236}">
                <a16:creationId xmlns:a16="http://schemas.microsoft.com/office/drawing/2014/main" id="{54AE6E9D-A2DB-BD80-526F-29ABC63BE75E}"/>
              </a:ext>
            </a:extLst>
          </p:cNvPr>
          <p:cNvSpPr/>
          <p:nvPr/>
        </p:nvSpPr>
        <p:spPr>
          <a:xfrm>
            <a:off x="2443859" y="3209908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hlinkClick r:id="rId9" action="ppaction://hlinksldjump" tooltip="페이지로 이동"/>
            <a:extLst>
              <a:ext uri="{FF2B5EF4-FFF2-40B4-BE49-F238E27FC236}">
                <a16:creationId xmlns:a16="http://schemas.microsoft.com/office/drawing/2014/main" id="{B8522FF7-8371-B923-3CDC-AA11892B2CB4}"/>
              </a:ext>
            </a:extLst>
          </p:cNvPr>
          <p:cNvSpPr/>
          <p:nvPr/>
        </p:nvSpPr>
        <p:spPr>
          <a:xfrm>
            <a:off x="2443859" y="3917796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hlinkClick r:id="rId10" action="ppaction://hlinksldjump" tooltip="페이지로 이동"/>
            <a:extLst>
              <a:ext uri="{FF2B5EF4-FFF2-40B4-BE49-F238E27FC236}">
                <a16:creationId xmlns:a16="http://schemas.microsoft.com/office/drawing/2014/main" id="{2625B024-C41F-1EB7-5730-11FD1E733248}"/>
              </a:ext>
            </a:extLst>
          </p:cNvPr>
          <p:cNvSpPr/>
          <p:nvPr/>
        </p:nvSpPr>
        <p:spPr>
          <a:xfrm>
            <a:off x="2443858" y="4715702"/>
            <a:ext cx="154140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hlinkClick r:id="rId11" action="ppaction://hlinksldjump" tooltip="페이지로 이동"/>
            <a:extLst>
              <a:ext uri="{FF2B5EF4-FFF2-40B4-BE49-F238E27FC236}">
                <a16:creationId xmlns:a16="http://schemas.microsoft.com/office/drawing/2014/main" id="{C6A6050D-0B5C-A8CB-CE88-36AA38261835}"/>
              </a:ext>
            </a:extLst>
          </p:cNvPr>
          <p:cNvSpPr/>
          <p:nvPr/>
        </p:nvSpPr>
        <p:spPr>
          <a:xfrm>
            <a:off x="2443859" y="5467439"/>
            <a:ext cx="98133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hlinkClick r:id="rId10" action="ppaction://hlinksldjump" tooltip="페이지로 이동"/>
            <a:extLst>
              <a:ext uri="{FF2B5EF4-FFF2-40B4-BE49-F238E27FC236}">
                <a16:creationId xmlns:a16="http://schemas.microsoft.com/office/drawing/2014/main" id="{C54F429F-2F24-7FBD-113E-4B30EE37A6D3}"/>
              </a:ext>
            </a:extLst>
          </p:cNvPr>
          <p:cNvSpPr/>
          <p:nvPr/>
        </p:nvSpPr>
        <p:spPr>
          <a:xfrm>
            <a:off x="2443858" y="5113495"/>
            <a:ext cx="127470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hlinkClick r:id="rId12" action="ppaction://hlinksldjump" tooltip="페이지로 이동"/>
            <a:extLst>
              <a:ext uri="{FF2B5EF4-FFF2-40B4-BE49-F238E27FC236}">
                <a16:creationId xmlns:a16="http://schemas.microsoft.com/office/drawing/2014/main" id="{3ABB3DAA-376A-A7D4-F882-B29604102A8C}"/>
              </a:ext>
            </a:extLst>
          </p:cNvPr>
          <p:cNvSpPr/>
          <p:nvPr/>
        </p:nvSpPr>
        <p:spPr>
          <a:xfrm>
            <a:off x="2443858" y="5821383"/>
            <a:ext cx="114516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>
            <a:extLst>
              <a:ext uri="{FF2B5EF4-FFF2-40B4-BE49-F238E27FC236}">
                <a16:creationId xmlns:a16="http://schemas.microsoft.com/office/drawing/2014/main" id="{087CC4A4-11F0-8A4A-90CE-404C24B450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27931" y="137002"/>
            <a:ext cx="274114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1.1.1 </a:t>
            </a:r>
            <a:r>
              <a:rPr lang="ko-KR" altLang="en-US" sz="200" dirty="0">
                <a:solidFill>
                  <a:schemeClr val="bg1"/>
                </a:solidFill>
              </a:rPr>
              <a:t>기획 의도 및 컨셉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챙기고 싶은 유저들에게 최고의 선택이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507E6A3-CA2C-EDCA-E8E8-F55C553C4CC8}"/>
              </a:ext>
            </a:extLst>
          </p:cNvPr>
          <p:cNvGrpSpPr/>
          <p:nvPr/>
        </p:nvGrpSpPr>
        <p:grpSpPr>
          <a:xfrm>
            <a:off x="0" y="1352453"/>
            <a:ext cx="1152000" cy="2061212"/>
            <a:chOff x="0" y="1352453"/>
            <a:chExt cx="1152000" cy="2061212"/>
          </a:xfrm>
        </p:grpSpPr>
        <p:sp>
          <p:nvSpPr>
            <p:cNvPr id="20" name="직사각형 19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5B4E304B-5FB7-6594-84DD-46B163FEB400}"/>
                </a:ext>
              </a:extLst>
            </p:cNvPr>
            <p:cNvSpPr/>
            <p:nvPr/>
          </p:nvSpPr>
          <p:spPr>
            <a:xfrm>
              <a:off x="0" y="135245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hlinkClick r:id="rId5" action="ppaction://hlinksldjump" tooltip="페이지로 이동"/>
              <a:extLst>
                <a:ext uri="{FF2B5EF4-FFF2-40B4-BE49-F238E27FC236}">
                  <a16:creationId xmlns:a16="http://schemas.microsoft.com/office/drawing/2014/main" id="{B8A43416-43BA-E9A3-5D65-B2F330150FC9}"/>
                </a:ext>
              </a:extLst>
            </p:cNvPr>
            <p:cNvSpPr/>
            <p:nvPr/>
          </p:nvSpPr>
          <p:spPr>
            <a:xfrm>
              <a:off x="0" y="2148841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hlinkClick r:id="rId4" action="ppaction://hlinksldjump" tooltip="페이지로 이동"/>
              <a:extLst>
                <a:ext uri="{FF2B5EF4-FFF2-40B4-BE49-F238E27FC236}">
                  <a16:creationId xmlns:a16="http://schemas.microsoft.com/office/drawing/2014/main" id="{71B45EBF-2A9D-B0F1-BF44-7921FA8838E7}"/>
                </a:ext>
              </a:extLst>
            </p:cNvPr>
            <p:cNvSpPr/>
            <p:nvPr/>
          </p:nvSpPr>
          <p:spPr>
            <a:xfrm>
              <a:off x="0" y="181102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직사각형 28">
              <a:hlinkClick r:id="rId6" action="ppaction://hlinksldjump" tooltip="페이지로 이동"/>
              <a:extLst>
                <a:ext uri="{FF2B5EF4-FFF2-40B4-BE49-F238E27FC236}">
                  <a16:creationId xmlns:a16="http://schemas.microsoft.com/office/drawing/2014/main" id="{1C7CAC45-5935-2808-42F5-9DA59F4C0B85}"/>
                </a:ext>
              </a:extLst>
            </p:cNvPr>
            <p:cNvSpPr/>
            <p:nvPr/>
          </p:nvSpPr>
          <p:spPr>
            <a:xfrm>
              <a:off x="0" y="28143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5" name="직사각형 34">
              <a:hlinkClick r:id="rId7" action="ppaction://hlinksldjump" tooltip="페이지로 이동"/>
              <a:extLst>
                <a:ext uri="{FF2B5EF4-FFF2-40B4-BE49-F238E27FC236}">
                  <a16:creationId xmlns:a16="http://schemas.microsoft.com/office/drawing/2014/main" id="{1019D536-CBD9-F4A7-FF55-DB694715A314}"/>
                </a:ext>
              </a:extLst>
            </p:cNvPr>
            <p:cNvSpPr/>
            <p:nvPr/>
          </p:nvSpPr>
          <p:spPr>
            <a:xfrm>
              <a:off x="0" y="3194065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6887B0A7-6B4D-9692-3E16-0131E127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en-US" altLang="ko-KR" smtClean="0"/>
              <a:pPr/>
              <a:t>3</a:t>
            </a:fld>
            <a:r>
              <a:rPr lang="en-US" altLang="ko-KR"/>
              <a:t>/14</a:t>
            </a:r>
            <a:endParaRPr lang="en-US" dirty="0"/>
          </a:p>
        </p:txBody>
      </p:sp>
      <p:sp>
        <p:nvSpPr>
          <p:cNvPr id="50" name="직사각형 49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3BE026D0-50D7-56B2-7229-6947976FD63C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C2C7832-A435-C2F9-F1AB-8B9DDA5BEF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1406" y="97616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1.2.1 </a:t>
            </a:r>
            <a:r>
              <a:rPr lang="ko-KR" altLang="en-US" sz="200" dirty="0">
                <a:solidFill>
                  <a:schemeClr val="bg1"/>
                </a:solidFill>
              </a:rPr>
              <a:t>클래스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186596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DEF48C-A965-3C97-FA2F-EC5D837B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en-US" altLang="ko-KR" smtClean="0"/>
              <a:pPr/>
              <a:t>4</a:t>
            </a:fld>
            <a:r>
              <a:rPr lang="en-US" altLang="ko-KR"/>
              <a:t>/14</a:t>
            </a:r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38DB12-B9C8-98A7-A556-4A70D31AB8E0}"/>
              </a:ext>
            </a:extLst>
          </p:cNvPr>
          <p:cNvGrpSpPr/>
          <p:nvPr/>
        </p:nvGrpSpPr>
        <p:grpSpPr>
          <a:xfrm>
            <a:off x="0" y="1352453"/>
            <a:ext cx="1152000" cy="2061212"/>
            <a:chOff x="0" y="1352453"/>
            <a:chExt cx="1152000" cy="2061212"/>
          </a:xfrm>
        </p:grpSpPr>
        <p:sp>
          <p:nvSpPr>
            <p:cNvPr id="9" name="직사각형 8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6EB2AA76-6A56-2257-FDCD-6909D4CDB83C}"/>
                </a:ext>
              </a:extLst>
            </p:cNvPr>
            <p:cNvSpPr/>
            <p:nvPr/>
          </p:nvSpPr>
          <p:spPr>
            <a:xfrm>
              <a:off x="0" y="1352453"/>
              <a:ext cx="1152000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hlinkClick r:id="rId9" action="ppaction://hlinksldjump" tooltip="페이지로 이동"/>
              <a:extLst>
                <a:ext uri="{FF2B5EF4-FFF2-40B4-BE49-F238E27FC236}">
                  <a16:creationId xmlns:a16="http://schemas.microsoft.com/office/drawing/2014/main" id="{6C1A995C-CAEC-6170-18F9-DA134AD23B95}"/>
                </a:ext>
              </a:extLst>
            </p:cNvPr>
            <p:cNvSpPr/>
            <p:nvPr/>
          </p:nvSpPr>
          <p:spPr>
            <a:xfrm>
              <a:off x="0" y="2148841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hlinkClick r:id="rId8" action="ppaction://hlinksldjump" tooltip="페이지로 이동"/>
              <a:extLst>
                <a:ext uri="{FF2B5EF4-FFF2-40B4-BE49-F238E27FC236}">
                  <a16:creationId xmlns:a16="http://schemas.microsoft.com/office/drawing/2014/main" id="{25300150-80F8-C624-7C5F-FC33184F898A}"/>
                </a:ext>
              </a:extLst>
            </p:cNvPr>
            <p:cNvSpPr/>
            <p:nvPr/>
          </p:nvSpPr>
          <p:spPr>
            <a:xfrm>
              <a:off x="0" y="181102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hlinkClick r:id="rId10" action="ppaction://hlinksldjump" tooltip="페이지로 이동"/>
              <a:extLst>
                <a:ext uri="{FF2B5EF4-FFF2-40B4-BE49-F238E27FC236}">
                  <a16:creationId xmlns:a16="http://schemas.microsoft.com/office/drawing/2014/main" id="{EE4D6FFC-724D-B03D-6199-5D6EE063B869}"/>
                </a:ext>
              </a:extLst>
            </p:cNvPr>
            <p:cNvSpPr/>
            <p:nvPr/>
          </p:nvSpPr>
          <p:spPr>
            <a:xfrm>
              <a:off x="0" y="2814360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3" name="직사각형 12">
              <a:hlinkClick r:id="rId11" action="ppaction://hlinksldjump" tooltip="페이지로 이동"/>
              <a:extLst>
                <a:ext uri="{FF2B5EF4-FFF2-40B4-BE49-F238E27FC236}">
                  <a16:creationId xmlns:a16="http://schemas.microsoft.com/office/drawing/2014/main" id="{F9C647D2-D234-028C-E3EC-929BF7261A69}"/>
                </a:ext>
              </a:extLst>
            </p:cNvPr>
            <p:cNvSpPr/>
            <p:nvPr/>
          </p:nvSpPr>
          <p:spPr>
            <a:xfrm>
              <a:off x="0" y="3194065"/>
              <a:ext cx="1152000" cy="21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직사각형 13">
            <a:hlinkClick r:id="rId12" action="ppaction://hlinksldjump" tooltip="홈으로 가기"/>
            <a:extLst>
              <a:ext uri="{FF2B5EF4-FFF2-40B4-BE49-F238E27FC236}">
                <a16:creationId xmlns:a16="http://schemas.microsoft.com/office/drawing/2014/main" id="{DC443D65-EDA6-C355-AFEA-0561D684C042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>
            <a:extLst>
              <a:ext uri="{FF2B5EF4-FFF2-40B4-BE49-F238E27FC236}">
                <a16:creationId xmlns:a16="http://schemas.microsoft.com/office/drawing/2014/main" id="{831C3B37-38FA-14B0-B4B4-1507FC7452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61144" y="68378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altLang="ko-KR" sz="200" dirty="0">
                <a:solidFill>
                  <a:schemeClr val="bg1"/>
                </a:solidFill>
              </a:rPr>
              <a:t>2.1.1 </a:t>
            </a:r>
            <a:r>
              <a:rPr lang="ko-KR" altLang="en-US" sz="200" dirty="0">
                <a:solidFill>
                  <a:schemeClr val="bg1"/>
                </a:solidFill>
              </a:rPr>
              <a:t>듀얼 스탠스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76970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3015926"/>
            <a:ext cx="4385450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57904"/>
              </p:ext>
            </p:extLst>
          </p:nvPr>
        </p:nvGraphicFramePr>
        <p:xfrm>
          <a:off x="1379538" y="3564552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3926049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316459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067010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238684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276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42F0B8-74AF-4860-ECF1-D6E948C66062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CE43EA03-7C67-5FE9-0691-0B495D8C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5</a:t>
            </a:fld>
            <a:r>
              <a:t>/14</a:t>
            </a:r>
            <a:endParaRPr lang="ko-KR" altLang="en-US" dirty="0"/>
          </a:p>
        </p:txBody>
      </p:sp>
      <p:sp>
        <p:nvSpPr>
          <p:cNvPr id="41" name="직사각형 40">
            <a:hlinkClick r:id="rId11" action="ppaction://hlinksldjump" tooltip="페이지로 이동"/>
            <a:extLst>
              <a:ext uri="{FF2B5EF4-FFF2-40B4-BE49-F238E27FC236}">
                <a16:creationId xmlns:a16="http://schemas.microsoft.com/office/drawing/2014/main" id="{81A33A3B-B29C-CEF3-0732-AA5BEA20C94B}"/>
              </a:ext>
            </a:extLst>
          </p:cNvPr>
          <p:cNvSpPr/>
          <p:nvPr/>
        </p:nvSpPr>
        <p:spPr>
          <a:xfrm>
            <a:off x="0" y="1340589"/>
            <a:ext cx="1152000" cy="219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직사각형 43">
            <a:hlinkClick r:id="rId12" action="ppaction://hlinksldjump" tooltip="페이지로 이동"/>
            <a:extLst>
              <a:ext uri="{FF2B5EF4-FFF2-40B4-BE49-F238E27FC236}">
                <a16:creationId xmlns:a16="http://schemas.microsoft.com/office/drawing/2014/main" id="{881B0723-67BA-3059-73DA-0AEF545A028C}"/>
              </a:ext>
            </a:extLst>
          </p:cNvPr>
          <p:cNvSpPr/>
          <p:nvPr/>
        </p:nvSpPr>
        <p:spPr>
          <a:xfrm>
            <a:off x="0" y="1907593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5" name="직사각형 44">
            <a:hlinkClick r:id="rId13" action="ppaction://hlinksldjump" tooltip="페이지로 이동"/>
            <a:extLst>
              <a:ext uri="{FF2B5EF4-FFF2-40B4-BE49-F238E27FC236}">
                <a16:creationId xmlns:a16="http://schemas.microsoft.com/office/drawing/2014/main" id="{CE364E5D-52E7-9B1B-7B99-DC0D959F9CB0}"/>
              </a:ext>
            </a:extLst>
          </p:cNvPr>
          <p:cNvSpPr/>
          <p:nvPr/>
        </p:nvSpPr>
        <p:spPr>
          <a:xfrm>
            <a:off x="0" y="2708860"/>
            <a:ext cx="1152000" cy="219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6" name="직사각형 45">
            <a:hlinkClick r:id="rId12" action="ppaction://hlinksldjump" tooltip="페이지로 이동"/>
            <a:extLst>
              <a:ext uri="{FF2B5EF4-FFF2-40B4-BE49-F238E27FC236}">
                <a16:creationId xmlns:a16="http://schemas.microsoft.com/office/drawing/2014/main" id="{7CE936A8-D4DB-6BC6-3E59-17E272B21F4B}"/>
              </a:ext>
            </a:extLst>
          </p:cNvPr>
          <p:cNvSpPr/>
          <p:nvPr/>
        </p:nvSpPr>
        <p:spPr>
          <a:xfrm>
            <a:off x="0" y="2362536"/>
            <a:ext cx="1152000" cy="219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7" name="직사각형 46">
            <a:hlinkClick r:id="rId14" action="ppaction://hlinksldjump" tooltip="페이지로 이동"/>
            <a:extLst>
              <a:ext uri="{FF2B5EF4-FFF2-40B4-BE49-F238E27FC236}">
                <a16:creationId xmlns:a16="http://schemas.microsoft.com/office/drawing/2014/main" id="{C38C777A-5E19-E39E-77AE-B664D4E6BD48}"/>
              </a:ext>
            </a:extLst>
          </p:cNvPr>
          <p:cNvSpPr/>
          <p:nvPr/>
        </p:nvSpPr>
        <p:spPr>
          <a:xfrm>
            <a:off x="0" y="3051374"/>
            <a:ext cx="1152000" cy="219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8" name="직사각형 47">
            <a:hlinkClick r:id="rId15" action="ppaction://hlinksldjump" tooltip="페이지로 이동"/>
            <a:extLst>
              <a:ext uri="{FF2B5EF4-FFF2-40B4-BE49-F238E27FC236}">
                <a16:creationId xmlns:a16="http://schemas.microsoft.com/office/drawing/2014/main" id="{4C88D96F-A13A-8FC8-06BB-CAD2BBCD7256}"/>
              </a:ext>
            </a:extLst>
          </p:cNvPr>
          <p:cNvSpPr/>
          <p:nvPr/>
        </p:nvSpPr>
        <p:spPr>
          <a:xfrm>
            <a:off x="0" y="3554644"/>
            <a:ext cx="1152000" cy="219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3" name="직사각형 52">
            <a:hlinkClick r:id="rId16" action="ppaction://hlinksldjump" tooltip="홈으로 가기"/>
            <a:extLst>
              <a:ext uri="{FF2B5EF4-FFF2-40B4-BE49-F238E27FC236}">
                <a16:creationId xmlns:a16="http://schemas.microsoft.com/office/drawing/2014/main" id="{AD356FEB-BCA3-F22A-110B-8FF4BA7D9A2A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F17A-E6CE-0961-09AA-EB0B468A396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403011-39EB-097F-A280-72865912A1C2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D989D-5448-214B-1E47-FD63E9CECD3C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37CA4A5-BF26-E471-A4F4-9DF5E6605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02970" y="122764"/>
            <a:ext cx="343043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.1.2 </a:t>
            </a:r>
            <a:r>
              <a:rPr lang="ko-KR" altLang="en-US" sz="200" dirty="0">
                <a:solidFill>
                  <a:schemeClr val="bg1"/>
                </a:solidFill>
              </a:rPr>
              <a:t>창의 파지 및 전투 </a:t>
            </a:r>
            <a:r>
              <a:rPr lang="en-US" altLang="ko-KR" sz="200" dirty="0">
                <a:solidFill>
                  <a:schemeClr val="bg1"/>
                </a:solidFill>
              </a:rPr>
              <a:t>IDEL</a:t>
            </a:r>
            <a:r>
              <a:rPr lang="ko-KR" altLang="en-US" sz="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C7CCF-5B3B-AD7D-C269-763D8814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6</a:t>
            </a:fld>
            <a:r>
              <a:t>/14</a:t>
            </a:r>
            <a:endParaRPr lang="ko-KR" altLang="en-US" dirty="0"/>
          </a:p>
        </p:txBody>
      </p:sp>
      <p:sp>
        <p:nvSpPr>
          <p:cNvPr id="8" name="직사각형 7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1C170F57-C288-44AC-882C-336BAE3237A1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7600BFD-8981-9831-4EFA-F661E6EA62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3197" y="69450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.2.1 </a:t>
            </a:r>
            <a:r>
              <a:rPr lang="ko-KR" altLang="en-US" sz="200" dirty="0">
                <a:solidFill>
                  <a:schemeClr val="bg1"/>
                </a:solidFill>
              </a:rPr>
              <a:t>듀얼 게이지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ACB2FE-FB0A-A615-45A0-EBF1934BA7CF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457FE-1194-368B-F6AB-94DF6FE75AF0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F06867-52D5-A890-6151-D49048128BB3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7677DE-22D1-CAED-12BE-46A0E15E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7</a:t>
            </a:fld>
            <a:r>
              <a:t>/14</a:t>
            </a:r>
            <a:endParaRPr lang="ko-KR" altLang="en-US" dirty="0"/>
          </a:p>
        </p:txBody>
      </p:sp>
      <p:sp>
        <p:nvSpPr>
          <p:cNvPr id="10" name="직사각형 9">
            <a:hlinkClick r:id="rId5" action="ppaction://hlinksldjump" tooltip="홈으로 가기"/>
            <a:extLst>
              <a:ext uri="{FF2B5EF4-FFF2-40B4-BE49-F238E27FC236}">
                <a16:creationId xmlns:a16="http://schemas.microsoft.com/office/drawing/2014/main" id="{1C294699-A226-64FD-77CC-F41AD36F977C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4E5DF048-08E3-0FD4-BABD-ADC457C5EC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63197" y="145955"/>
            <a:ext cx="203582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2</a:t>
            </a:r>
            <a:r>
              <a:rPr lang="en-US" altLang="ko-KR" sz="200" dirty="0">
                <a:solidFill>
                  <a:schemeClr val="bg1"/>
                </a:solidFill>
              </a:rPr>
              <a:t>.3.1 </a:t>
            </a:r>
            <a:r>
              <a:rPr lang="ko-KR" altLang="en-US" sz="200" dirty="0">
                <a:solidFill>
                  <a:schemeClr val="bg1"/>
                </a:solidFill>
              </a:rPr>
              <a:t>스탠스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3309D9-76EA-A26E-FA0D-D1ED4A49AA4C}"/>
              </a:ext>
            </a:extLst>
          </p:cNvPr>
          <p:cNvGrpSpPr/>
          <p:nvPr/>
        </p:nvGrpSpPr>
        <p:grpSpPr>
          <a:xfrm>
            <a:off x="1379538" y="4898991"/>
            <a:ext cx="6583826" cy="1729198"/>
            <a:chOff x="1379538" y="734765"/>
            <a:chExt cx="6583826" cy="17291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BAB45-341F-1161-52A2-1CDA9FF58BB0}"/>
                </a:ext>
              </a:extLst>
            </p:cNvPr>
            <p:cNvSpPr txBox="1"/>
            <p:nvPr/>
          </p:nvSpPr>
          <p:spPr>
            <a:xfrm>
              <a:off x="1379538" y="73476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연출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001CBB-B3AF-EE81-5579-6D0E2E4098B7}"/>
                </a:ext>
              </a:extLst>
            </p:cNvPr>
            <p:cNvGrpSpPr/>
            <p:nvPr/>
          </p:nvGrpSpPr>
          <p:grpSpPr>
            <a:xfrm>
              <a:off x="1523342" y="1129691"/>
              <a:ext cx="6440022" cy="1334272"/>
              <a:chOff x="1632725" y="2224447"/>
              <a:chExt cx="6440022" cy="133427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44FB2F8-9902-35E7-894C-BDDB6DFCD8C8}"/>
                  </a:ext>
                </a:extLst>
              </p:cNvPr>
              <p:cNvGrpSpPr/>
              <p:nvPr/>
            </p:nvGrpSpPr>
            <p:grpSpPr>
              <a:xfrm>
                <a:off x="1632725" y="2224447"/>
                <a:ext cx="3056944" cy="262800"/>
                <a:chOff x="1534226" y="2236801"/>
                <a:chExt cx="3056944" cy="262800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E471287-DAFD-01C0-A1CB-881A234F75BB}"/>
                    </a:ext>
                  </a:extLst>
                </p:cNvPr>
                <p:cNvSpPr/>
                <p:nvPr/>
              </p:nvSpPr>
              <p:spPr>
                <a:xfrm>
                  <a:off x="1534226" y="2236801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D4E42-671D-5395-F329-3706303A76B4}"/>
                    </a:ext>
                  </a:extLst>
                </p:cNvPr>
                <p:cNvSpPr txBox="1"/>
                <p:nvPr/>
              </p:nvSpPr>
              <p:spPr>
                <a:xfrm>
                  <a:off x="1850026" y="2252785"/>
                  <a:ext cx="2425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가운데의 무기가 아래로 내려가며 사라진다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04925EC-805E-F316-0F70-005920FB968D}"/>
                  </a:ext>
                </a:extLst>
              </p:cNvPr>
              <p:cNvGrpSpPr/>
              <p:nvPr/>
            </p:nvGrpSpPr>
            <p:grpSpPr>
              <a:xfrm>
                <a:off x="1879073" y="2633246"/>
                <a:ext cx="2564248" cy="925473"/>
                <a:chOff x="1830445" y="2619735"/>
                <a:chExt cx="2564248" cy="925473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CC404F23-DE90-C1C3-9D67-B1199F954CF5}"/>
                    </a:ext>
                  </a:extLst>
                </p:cNvPr>
                <p:cNvGrpSpPr/>
                <p:nvPr/>
              </p:nvGrpSpPr>
              <p:grpSpPr>
                <a:xfrm>
                  <a:off x="1830445" y="2639501"/>
                  <a:ext cx="936784" cy="885940"/>
                  <a:chOff x="7012614" y="1411609"/>
                  <a:chExt cx="936784" cy="885940"/>
                </a:xfrm>
              </p:grpSpPr>
              <p:pic>
                <p:nvPicPr>
                  <p:cNvPr id="52" name="Picture 4">
                    <a:extLst>
                      <a:ext uri="{FF2B5EF4-FFF2-40B4-BE49-F238E27FC236}">
                        <a16:creationId xmlns:a16="http://schemas.microsoft.com/office/drawing/2014/main" id="{D3A52E2C-9B66-AC7D-C3E6-E089A5464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7183621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2107D98F-AA85-365B-52B1-7062DCB3118A}"/>
                      </a:ext>
                    </a:extLst>
                  </p:cNvPr>
                  <p:cNvGrpSpPr/>
                  <p:nvPr/>
                </p:nvGrpSpPr>
                <p:grpSpPr>
                  <a:xfrm>
                    <a:off x="7012614" y="1509910"/>
                    <a:ext cx="936784" cy="787639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53E598E-26A1-10F8-8787-E8DE9884C4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56" name="막힌 원호 55">
                        <a:extLst>
                          <a:ext uri="{FF2B5EF4-FFF2-40B4-BE49-F238E27FC236}">
                            <a16:creationId xmlns:a16="http://schemas.microsoft.com/office/drawing/2014/main" id="{E681894A-0AA3-6174-4E81-221F9D5E5908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7" name="막힌 원호 56">
                        <a:extLst>
                          <a:ext uri="{FF2B5EF4-FFF2-40B4-BE49-F238E27FC236}">
                            <a16:creationId xmlns:a16="http://schemas.microsoft.com/office/drawing/2014/main" id="{6202EA3E-72A3-BA94-A190-9F7123534AE2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55" name="막힌 원호 54">
                      <a:extLst>
                        <a:ext uri="{FF2B5EF4-FFF2-40B4-BE49-F238E27FC236}">
                          <a16:creationId xmlns:a16="http://schemas.microsoft.com/office/drawing/2014/main" id="{C075CD0A-98E1-F405-F11E-F80780D1EFC8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E1492E-6EDC-EBDC-3DD6-BBC97C81E497}"/>
                    </a:ext>
                  </a:extLst>
                </p:cNvPr>
                <p:cNvGrpSpPr/>
                <p:nvPr/>
              </p:nvGrpSpPr>
              <p:grpSpPr>
                <a:xfrm>
                  <a:off x="3457906" y="2619735"/>
                  <a:ext cx="936787" cy="925473"/>
                  <a:chOff x="8229534" y="1372076"/>
                  <a:chExt cx="936787" cy="925473"/>
                </a:xfrm>
              </p:grpSpPr>
              <p:pic>
                <p:nvPicPr>
                  <p:cNvPr id="42" name="Picture 4">
                    <a:extLst>
                      <a:ext uri="{FF2B5EF4-FFF2-40B4-BE49-F238E27FC236}">
                        <a16:creationId xmlns:a16="http://schemas.microsoft.com/office/drawing/2014/main" id="{446D392B-C9EA-882B-9DA0-C442BB921C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760" t="5982" r="4705" b="58288"/>
                  <a:stretch/>
                </p:blipFill>
                <p:spPr bwMode="auto">
                  <a:xfrm rot="3571924" flipH="1">
                    <a:off x="8382878" y="1432108"/>
                    <a:ext cx="768049" cy="727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5D7D61C-4B07-146E-912F-F6BA260AD3F0}"/>
                      </a:ext>
                    </a:extLst>
                  </p:cNvPr>
                  <p:cNvGrpSpPr/>
                  <p:nvPr/>
                </p:nvGrpSpPr>
                <p:grpSpPr>
                  <a:xfrm>
                    <a:off x="8229534" y="1509911"/>
                    <a:ext cx="936787" cy="787638"/>
                    <a:chOff x="5019551" y="1541330"/>
                    <a:chExt cx="1172248" cy="985610"/>
                  </a:xfrm>
                </p:grpSpPr>
                <p:pic>
                  <p:nvPicPr>
                    <p:cNvPr id="46" name="Picture 4">
                      <a:extLst>
                        <a:ext uri="{FF2B5EF4-FFF2-40B4-BE49-F238E27FC236}">
                          <a16:creationId xmlns:a16="http://schemas.microsoft.com/office/drawing/2014/main" id="{BC7528A9-790A-1F10-66E5-D71E2C2668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116" t="7448" r="4705" b="69892"/>
                    <a:stretch/>
                  </p:blipFill>
                  <p:spPr bwMode="auto">
                    <a:xfrm rot="3571924" flipH="1">
                      <a:off x="5472955" y="1868942"/>
                      <a:ext cx="441121" cy="5770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47" name="그룹 46">
                      <a:extLst>
                        <a:ext uri="{FF2B5EF4-FFF2-40B4-BE49-F238E27FC236}">
                          <a16:creationId xmlns:a16="http://schemas.microsoft.com/office/drawing/2014/main" id="{4AE46B81-D56E-CBF0-DC41-CE02E797DE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9551" y="1541330"/>
                      <a:ext cx="1172248" cy="985610"/>
                      <a:chOff x="7511207" y="1782480"/>
                      <a:chExt cx="2133090" cy="1793473"/>
                    </a:xfrm>
                    <a:solidFill>
                      <a:srgbClr val="BD9C7C"/>
                    </a:solidFill>
                  </p:grpSpPr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B92D1950-48F0-F960-6FB1-8D7DBAB745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80"/>
                        <a:ext cx="2133090" cy="1682337"/>
                        <a:chOff x="7511207" y="1782480"/>
                        <a:chExt cx="2133090" cy="1682337"/>
                      </a:xfrm>
                      <a:grpFill/>
                    </p:grpSpPr>
                    <p:sp>
                      <p:nvSpPr>
                        <p:cNvPr id="50" name="막힌 원호 49">
                          <a:extLst>
                            <a:ext uri="{FF2B5EF4-FFF2-40B4-BE49-F238E27FC236}">
                              <a16:creationId xmlns:a16="http://schemas.microsoft.com/office/drawing/2014/main" id="{32B56C67-2850-FB81-AC7E-2F1ACA0E9D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51" name="막힌 원호 50">
                          <a:extLst>
                            <a:ext uri="{FF2B5EF4-FFF2-40B4-BE49-F238E27FC236}">
                              <a16:creationId xmlns:a16="http://schemas.microsoft.com/office/drawing/2014/main" id="{892F4105-DB24-0786-C89A-82CFFB901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막힌 원호 48">
                        <a:extLst>
                          <a:ext uri="{FF2B5EF4-FFF2-40B4-BE49-F238E27FC236}">
                            <a16:creationId xmlns:a16="http://schemas.microsoft.com/office/drawing/2014/main" id="{159B383E-5C5A-08D3-B457-28E8F3A50DE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59EE19CA-29A3-1C36-6E94-9968DB6F5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11231" y="1689769"/>
                    <a:ext cx="0" cy="41887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4DC2B55E-7322-8B45-E4CC-9EB77C0D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7110" y="1372076"/>
                    <a:ext cx="0" cy="39732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화살표: 오른쪽 40">
                  <a:extLst>
                    <a:ext uri="{FF2B5EF4-FFF2-40B4-BE49-F238E27FC236}">
                      <a16:creationId xmlns:a16="http://schemas.microsoft.com/office/drawing/2014/main" id="{F31F6EC7-81D6-87CF-53A1-537579CEB099}"/>
                    </a:ext>
                  </a:extLst>
                </p:cNvPr>
                <p:cNvSpPr/>
                <p:nvPr/>
              </p:nvSpPr>
              <p:spPr>
                <a:xfrm>
                  <a:off x="2977920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09D27-A012-3D5F-8C96-1CD819BCCF95}"/>
                  </a:ext>
                </a:extLst>
              </p:cNvPr>
              <p:cNvGrpSpPr/>
              <p:nvPr/>
            </p:nvGrpSpPr>
            <p:grpSpPr>
              <a:xfrm>
                <a:off x="5015803" y="2224447"/>
                <a:ext cx="3056944" cy="262800"/>
                <a:chOff x="4721234" y="2145315"/>
                <a:chExt cx="3056944" cy="2628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F49F0512-F9AF-765E-F06C-A8B65E6E1B71}"/>
                    </a:ext>
                  </a:extLst>
                </p:cNvPr>
                <p:cNvSpPr/>
                <p:nvPr/>
              </p:nvSpPr>
              <p:spPr>
                <a:xfrm>
                  <a:off x="4721234" y="2145315"/>
                  <a:ext cx="3056944" cy="262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3F1397-54CA-82FE-5E9F-D7C8F18E06C7}"/>
                    </a:ext>
                  </a:extLst>
                </p:cNvPr>
                <p:cNvSpPr txBox="1"/>
                <p:nvPr/>
              </p:nvSpPr>
              <p:spPr>
                <a:xfrm>
                  <a:off x="5142031" y="2161299"/>
                  <a:ext cx="221535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변경된 스탠스에서 사용하는 무기가 올라온다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923FA7-5557-2E77-3C40-E5E64CE7BCD8}"/>
                  </a:ext>
                </a:extLst>
              </p:cNvPr>
              <p:cNvGrpSpPr/>
              <p:nvPr/>
            </p:nvGrpSpPr>
            <p:grpSpPr>
              <a:xfrm>
                <a:off x="5262151" y="2697571"/>
                <a:ext cx="2564248" cy="839706"/>
                <a:chOff x="5515329" y="2662618"/>
                <a:chExt cx="2564248" cy="83970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BAD690D-5CCE-0605-EAD4-B3CDBEEA74B9}"/>
                    </a:ext>
                  </a:extLst>
                </p:cNvPr>
                <p:cNvGrpSpPr/>
                <p:nvPr/>
              </p:nvGrpSpPr>
              <p:grpSpPr>
                <a:xfrm>
                  <a:off x="7149664" y="2662618"/>
                  <a:ext cx="929913" cy="839706"/>
                  <a:chOff x="10462417" y="1995106"/>
                  <a:chExt cx="929913" cy="839706"/>
                </a:xfrm>
              </p:grpSpPr>
              <p:pic>
                <p:nvPicPr>
                  <p:cNvPr id="31" name="Picture 6">
                    <a:extLst>
                      <a:ext uri="{FF2B5EF4-FFF2-40B4-BE49-F238E27FC236}">
                        <a16:creationId xmlns:a16="http://schemas.microsoft.com/office/drawing/2014/main" id="{6A809052-04EB-B6CA-D79E-05BF7D3C6B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10671092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779BAC30-096F-4547-22E3-8BFD39AD332E}"/>
                      </a:ext>
                    </a:extLst>
                  </p:cNvPr>
                  <p:cNvGrpSpPr/>
                  <p:nvPr/>
                </p:nvGrpSpPr>
                <p:grpSpPr>
                  <a:xfrm>
                    <a:off x="10462417" y="2052950"/>
                    <a:ext cx="929913" cy="781862"/>
                    <a:chOff x="7511207" y="1782478"/>
                    <a:chExt cx="2133083" cy="1793475"/>
                  </a:xfrm>
                  <a:solidFill>
                    <a:srgbClr val="BD9C7C"/>
                  </a:solidFill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675BD521-B0FC-A73D-E3DE-4FCB383330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78"/>
                      <a:ext cx="2133083" cy="1682336"/>
                      <a:chOff x="7511207" y="1782478"/>
                      <a:chExt cx="2133083" cy="1682336"/>
                    </a:xfrm>
                    <a:grpFill/>
                  </p:grpSpPr>
                  <p:sp>
                    <p:nvSpPr>
                      <p:cNvPr id="35" name="막힌 원호 34">
                        <a:extLst>
                          <a:ext uri="{FF2B5EF4-FFF2-40B4-BE49-F238E27FC236}">
                            <a16:creationId xmlns:a16="http://schemas.microsoft.com/office/drawing/2014/main" id="{939EC877-84D7-D444-E5D4-C2C73559FC99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36" name="막힌 원호 35">
                        <a:extLst>
                          <a:ext uri="{FF2B5EF4-FFF2-40B4-BE49-F238E27FC236}">
                            <a16:creationId xmlns:a16="http://schemas.microsoft.com/office/drawing/2014/main" id="{47C885CC-B3BB-9241-4E95-FF59D15CEA54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34" name="막힌 원호 33">
                      <a:extLst>
                        <a:ext uri="{FF2B5EF4-FFF2-40B4-BE49-F238E27FC236}">
                          <a16:creationId xmlns:a16="http://schemas.microsoft.com/office/drawing/2014/main" id="{804E26D7-46A5-654F-0614-3717D7BBB760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46D4EF54-9CEB-9F5C-8FB9-0AD9D806702A}"/>
                    </a:ext>
                  </a:extLst>
                </p:cNvPr>
                <p:cNvGrpSpPr/>
                <p:nvPr/>
              </p:nvGrpSpPr>
              <p:grpSpPr>
                <a:xfrm>
                  <a:off x="5515329" y="2663759"/>
                  <a:ext cx="929913" cy="837425"/>
                  <a:chOff x="9383149" y="1995106"/>
                  <a:chExt cx="929913" cy="837425"/>
                </a:xfrm>
              </p:grpSpPr>
              <p:pic>
                <p:nvPicPr>
                  <p:cNvPr id="21" name="Picture 6">
                    <a:extLst>
                      <a:ext uri="{FF2B5EF4-FFF2-40B4-BE49-F238E27FC236}">
                        <a16:creationId xmlns:a16="http://schemas.microsoft.com/office/drawing/2014/main" id="{D012D135-51EB-6418-62C1-E7047692E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alphaModFix amt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21" r="7679" b="72866"/>
                  <a:stretch/>
                </p:blipFill>
                <p:spPr bwMode="auto">
                  <a:xfrm rot="20234215">
                    <a:off x="9599508" y="1995106"/>
                    <a:ext cx="477192" cy="783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D2F6DBC4-A8F0-5AAD-CCD3-41102942A678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8240F08B-9601-31CD-6AE9-0AA30973D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9383149" y="2050669"/>
                      <a:chExt cx="929913" cy="781862"/>
                    </a:xfrm>
                  </p:grpSpPr>
                  <p:pic>
                    <p:nvPicPr>
                      <p:cNvPr id="25" name="Picture 6">
                        <a:extLst>
                          <a:ext uri="{FF2B5EF4-FFF2-40B4-BE49-F238E27FC236}">
                            <a16:creationId xmlns:a16="http://schemas.microsoft.com/office/drawing/2014/main" id="{C586185B-6EBA-BC7B-8C02-8F1653A566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6" r="7679" b="86571"/>
                      <a:stretch/>
                    </p:blipFill>
                    <p:spPr bwMode="auto">
                      <a:xfrm rot="20234215">
                        <a:off x="9735452" y="2417409"/>
                        <a:ext cx="248094" cy="387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76D8ABA5-FAD8-6883-29D9-60006C437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83149" y="2050669"/>
                        <a:ext cx="929913" cy="781862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8F1D344C-B55B-FC5C-F3EF-92B19A642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29" name="막힌 원호 28">
                            <a:extLst>
                              <a:ext uri="{FF2B5EF4-FFF2-40B4-BE49-F238E27FC236}">
                                <a16:creationId xmlns:a16="http://schemas.microsoft.com/office/drawing/2014/main" id="{EE73A488-53EB-C999-9B77-8A8A3FA02A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30" name="막힌 원호 29">
                            <a:extLst>
                              <a:ext uri="{FF2B5EF4-FFF2-40B4-BE49-F238E27FC236}">
                                <a16:creationId xmlns:a16="http://schemas.microsoft.com/office/drawing/2014/main" id="{DE8B9A26-1C19-117F-AAD8-AC877D8675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28" name="막힌 원호 27">
                          <a:extLst>
                            <a:ext uri="{FF2B5EF4-FFF2-40B4-BE49-F238E27FC236}">
                              <a16:creationId xmlns:a16="http://schemas.microsoft.com/office/drawing/2014/main" id="{C1F1B8DA-F9CD-63BB-5A8E-45E49D7052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6C8FB7A1-B0FD-A8E8-46B8-29E2D18984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954590" y="2105867"/>
                      <a:ext cx="0" cy="40305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C467F2CE-BD70-8557-F017-EA755BECB6C3}"/>
                    </a:ext>
                  </a:extLst>
                </p:cNvPr>
                <p:cNvSpPr/>
                <p:nvPr/>
              </p:nvSpPr>
              <p:spPr>
                <a:xfrm>
                  <a:off x="6662804" y="3015874"/>
                  <a:ext cx="269294" cy="13319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647CE61-69C3-0C8B-E6CE-CF981B66A384}"/>
                  </a:ext>
                </a:extLst>
              </p:cNvPr>
              <p:cNvSpPr/>
              <p:nvPr/>
            </p:nvSpPr>
            <p:spPr>
              <a:xfrm>
                <a:off x="4595215" y="2286598"/>
                <a:ext cx="546393" cy="138499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776482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1138340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34886"/>
              </p:ext>
            </p:extLst>
          </p:nvPr>
        </p:nvGraphicFramePr>
        <p:xfrm>
          <a:off x="1523342" y="1490456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1823282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247762-9524-8775-3471-CBC5FAC76460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3E61D-2154-51AD-6303-4A242328E71D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4E1394-810D-11D7-FBE2-655C3919CF46}"/>
              </a:ext>
            </a:extLst>
          </p:cNvPr>
          <p:cNvSpPr>
            <a:spLocks/>
          </p:cNvSpPr>
          <p:nvPr/>
        </p:nvSpPr>
        <p:spPr>
          <a:xfrm>
            <a:off x="0" y="3016752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스탠스 변경</a:t>
            </a:r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7079B15C-9B1A-7F35-C84F-B2E77888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p.</a:t>
            </a:r>
            <a:fld id="{F73ABF26-2481-4A4F-AAAF-44C326750F6E}" type="slidenum">
              <a:rPr smtClean="0"/>
              <a:pPr/>
              <a:t>8</a:t>
            </a:fld>
            <a:r>
              <a:t>/14</a:t>
            </a:r>
            <a:endParaRPr lang="ko-KR" altLang="en-US" dirty="0"/>
          </a:p>
        </p:txBody>
      </p:sp>
      <p:sp>
        <p:nvSpPr>
          <p:cNvPr id="62" name="직사각형 61">
            <a:hlinkClick r:id="rId8" action="ppaction://hlinksldjump" tooltip="홈으로 가기"/>
            <a:extLst>
              <a:ext uri="{FF2B5EF4-FFF2-40B4-BE49-F238E27FC236}">
                <a16:creationId xmlns:a16="http://schemas.microsoft.com/office/drawing/2014/main" id="{B9045F4B-43ED-EDD2-C167-BC357BD33250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600FBEE-BB22-63A4-D624-E39A56A8DA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32740" y="120863"/>
            <a:ext cx="264496" cy="2770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200">
                <a:solidFill>
                  <a:schemeClr val="bg1"/>
                </a:solidFill>
              </a:rPr>
              <a:t>3</a:t>
            </a:r>
            <a:r>
              <a:rPr lang="en-US" altLang="ko-KR" sz="200">
                <a:solidFill>
                  <a:schemeClr val="bg1"/>
                </a:solidFill>
              </a:rPr>
              <a:t>.1.1</a:t>
            </a:r>
            <a:r>
              <a:rPr lang="en-US" altLang="ko-KR" sz="200" dirty="0">
                <a:solidFill>
                  <a:schemeClr val="bg1"/>
                </a:solidFill>
              </a:rPr>
              <a:t> </a:t>
            </a:r>
            <a:r>
              <a:rPr lang="ko-KR" altLang="en-US" sz="200" dirty="0">
                <a:solidFill>
                  <a:schemeClr val="bg1"/>
                </a:solidFill>
              </a:rPr>
              <a:t>깨달음 효과 구성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1683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라인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902C50A-5B5A-3E89-4154-309F723D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F73ABF26-2481-4A4F-AAAF-44C326750F6E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15" name="직사각형 14">
            <a:hlinkClick r:id="rId17" action="ppaction://hlinksldjump" tooltip="홈으로 가기"/>
            <a:extLst>
              <a:ext uri="{FF2B5EF4-FFF2-40B4-BE49-F238E27FC236}">
                <a16:creationId xmlns:a16="http://schemas.microsoft.com/office/drawing/2014/main" id="{B822C1B9-C6FC-2ADC-FA57-FE59A782F364}"/>
              </a:ext>
            </a:extLst>
          </p:cNvPr>
          <p:cNvSpPr/>
          <p:nvPr/>
        </p:nvSpPr>
        <p:spPr>
          <a:xfrm>
            <a:off x="0" y="479647"/>
            <a:ext cx="1152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hlinkClick r:id="rId18" action="ppaction://hlinksldjump" tooltip="페이지로 이동"/>
            <a:extLst>
              <a:ext uri="{FF2B5EF4-FFF2-40B4-BE49-F238E27FC236}">
                <a16:creationId xmlns:a16="http://schemas.microsoft.com/office/drawing/2014/main" id="{9FC8D7E4-9F32-22D9-7C93-F0E5E3472F3F}"/>
              </a:ext>
            </a:extLst>
          </p:cNvPr>
          <p:cNvSpPr/>
          <p:nvPr/>
        </p:nvSpPr>
        <p:spPr>
          <a:xfrm>
            <a:off x="-1279864" y="1342293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hlinkClick r:id="rId19" action="ppaction://hlinksldjump" tooltip="페이지로 이동"/>
            <a:extLst>
              <a:ext uri="{FF2B5EF4-FFF2-40B4-BE49-F238E27FC236}">
                <a16:creationId xmlns:a16="http://schemas.microsoft.com/office/drawing/2014/main" id="{08D93D22-2293-7C3E-6190-6B3F7AF3A040}"/>
              </a:ext>
            </a:extLst>
          </p:cNvPr>
          <p:cNvSpPr/>
          <p:nvPr/>
        </p:nvSpPr>
        <p:spPr>
          <a:xfrm>
            <a:off x="-1279863" y="2094030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hlinkClick r:id="rId18" action="ppaction://hlinksldjump" tooltip="페이지로 이동"/>
            <a:extLst>
              <a:ext uri="{FF2B5EF4-FFF2-40B4-BE49-F238E27FC236}">
                <a16:creationId xmlns:a16="http://schemas.microsoft.com/office/drawing/2014/main" id="{15817750-6D6A-C9E3-2787-25CBD84FE6BF}"/>
              </a:ext>
            </a:extLst>
          </p:cNvPr>
          <p:cNvSpPr/>
          <p:nvPr/>
        </p:nvSpPr>
        <p:spPr>
          <a:xfrm>
            <a:off x="-1279864" y="1740086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hlinkClick r:id="rId20" action="ppaction://hlinksldjump" tooltip="페이지로 이동"/>
            <a:extLst>
              <a:ext uri="{FF2B5EF4-FFF2-40B4-BE49-F238E27FC236}">
                <a16:creationId xmlns:a16="http://schemas.microsoft.com/office/drawing/2014/main" id="{6FD86A1D-D911-D89A-2F22-B93F0E721B59}"/>
              </a:ext>
            </a:extLst>
          </p:cNvPr>
          <p:cNvSpPr/>
          <p:nvPr/>
        </p:nvSpPr>
        <p:spPr>
          <a:xfrm>
            <a:off x="-1279865" y="2907325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hlinkClick r:id="rId21" action="ppaction://hlinksldjump" tooltip="페이지로 이동"/>
            <a:extLst>
              <a:ext uri="{FF2B5EF4-FFF2-40B4-BE49-F238E27FC236}">
                <a16:creationId xmlns:a16="http://schemas.microsoft.com/office/drawing/2014/main" id="{B4192F0D-6E27-CBFC-37D0-AA97F5CDAB97}"/>
              </a:ext>
            </a:extLst>
          </p:cNvPr>
          <p:cNvSpPr/>
          <p:nvPr/>
        </p:nvSpPr>
        <p:spPr>
          <a:xfrm>
            <a:off x="-1279863" y="3659062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hlinkClick r:id="rId20" action="ppaction://hlinksldjump" tooltip="페이지로 이동"/>
            <a:extLst>
              <a:ext uri="{FF2B5EF4-FFF2-40B4-BE49-F238E27FC236}">
                <a16:creationId xmlns:a16="http://schemas.microsoft.com/office/drawing/2014/main" id="{0ADAD23C-B0CE-E15B-127E-DC36A9A75B9F}"/>
              </a:ext>
            </a:extLst>
          </p:cNvPr>
          <p:cNvSpPr/>
          <p:nvPr/>
        </p:nvSpPr>
        <p:spPr>
          <a:xfrm>
            <a:off x="-1279864" y="3305118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hlinkClick r:id="rId22" action="ppaction://hlinksldjump" tooltip="페이지로 이동"/>
            <a:extLst>
              <a:ext uri="{FF2B5EF4-FFF2-40B4-BE49-F238E27FC236}">
                <a16:creationId xmlns:a16="http://schemas.microsoft.com/office/drawing/2014/main" id="{2B5B3288-0B0D-F927-BB63-7CACD230D9E0}"/>
              </a:ext>
            </a:extLst>
          </p:cNvPr>
          <p:cNvSpPr/>
          <p:nvPr/>
        </p:nvSpPr>
        <p:spPr>
          <a:xfrm>
            <a:off x="-1279863" y="4013006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hlinkClick r:id="rId23" action="ppaction://hlinksldjump" tooltip="페이지로 이동"/>
            <a:extLst>
              <a:ext uri="{FF2B5EF4-FFF2-40B4-BE49-F238E27FC236}">
                <a16:creationId xmlns:a16="http://schemas.microsoft.com/office/drawing/2014/main" id="{FF7D7F56-DD17-7671-54F3-EAC11FF31507}"/>
              </a:ext>
            </a:extLst>
          </p:cNvPr>
          <p:cNvSpPr/>
          <p:nvPr/>
        </p:nvSpPr>
        <p:spPr>
          <a:xfrm>
            <a:off x="-1279864" y="4810912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hlinkClick r:id="rId24" action="ppaction://hlinksldjump" tooltip="페이지로 이동"/>
            <a:extLst>
              <a:ext uri="{FF2B5EF4-FFF2-40B4-BE49-F238E27FC236}">
                <a16:creationId xmlns:a16="http://schemas.microsoft.com/office/drawing/2014/main" id="{68AB9274-197E-03F0-18C2-818A57DA4151}"/>
              </a:ext>
            </a:extLst>
          </p:cNvPr>
          <p:cNvSpPr/>
          <p:nvPr/>
        </p:nvSpPr>
        <p:spPr>
          <a:xfrm>
            <a:off x="-1279863" y="5562649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hlinkClick r:id="rId23" action="ppaction://hlinksldjump" tooltip="페이지로 이동"/>
            <a:extLst>
              <a:ext uri="{FF2B5EF4-FFF2-40B4-BE49-F238E27FC236}">
                <a16:creationId xmlns:a16="http://schemas.microsoft.com/office/drawing/2014/main" id="{92C10943-71AB-09E4-2A13-BA52B2811164}"/>
              </a:ext>
            </a:extLst>
          </p:cNvPr>
          <p:cNvSpPr/>
          <p:nvPr/>
        </p:nvSpPr>
        <p:spPr>
          <a:xfrm>
            <a:off x="-1279865" y="5208705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hlinkClick r:id="rId25" action="ppaction://hlinksldjump" tooltip="페이지로 이동"/>
            <a:extLst>
              <a:ext uri="{FF2B5EF4-FFF2-40B4-BE49-F238E27FC236}">
                <a16:creationId xmlns:a16="http://schemas.microsoft.com/office/drawing/2014/main" id="{409BC3B5-EBA7-15E4-AF91-F8D32C4AD888}"/>
              </a:ext>
            </a:extLst>
          </p:cNvPr>
          <p:cNvSpPr/>
          <p:nvPr/>
        </p:nvSpPr>
        <p:spPr>
          <a:xfrm>
            <a:off x="-1279865" y="5916593"/>
            <a:ext cx="11520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6512</TotalTime>
  <Words>2196</Words>
  <Application>Microsoft Office PowerPoint</Application>
  <PresentationFormat>와이드스크린</PresentationFormat>
  <Paragraphs>430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빛의 계승자 Bold</vt:lpstr>
      <vt:lpstr>페이퍼로지 5 Medium</vt:lpstr>
      <vt:lpstr>맑은 고딕</vt:lpstr>
      <vt:lpstr>Cinzel Bold</vt:lpstr>
      <vt:lpstr>Pretendard Medium</vt:lpstr>
      <vt:lpstr>Wingdings</vt:lpstr>
      <vt:lpstr>Pretendard SemiBold</vt:lpstr>
      <vt:lpstr>나눔고딕</vt:lpstr>
      <vt:lpstr>페이퍼로지 6 SemiBold</vt:lpstr>
      <vt:lpstr>Arial</vt:lpstr>
      <vt:lpstr>페이퍼로지 9 Black</vt:lpstr>
      <vt:lpstr>페이퍼로지 7 Bold</vt:lpstr>
      <vt:lpstr>Office 테마</vt:lpstr>
      <vt:lpstr>홈</vt:lpstr>
      <vt:lpstr>목차</vt:lpstr>
      <vt:lpstr>1.1.1 기획 의도 및 컨셉</vt:lpstr>
      <vt:lpstr>1.2.1 클래스 소개</vt:lpstr>
      <vt:lpstr>2.1.1 듀얼 스탠스</vt:lpstr>
      <vt:lpstr>2.1.2 창의 파지 및 전투 IDEL </vt:lpstr>
      <vt:lpstr>2.2.1 듀얼 게이지</vt:lpstr>
      <vt:lpstr>2.3.1 스탠스 변경</vt:lpstr>
      <vt:lpstr>3.1.1 깨달음 효과 구성</vt:lpstr>
      <vt:lpstr>3.2.1 연계형 효과 개요</vt:lpstr>
      <vt:lpstr>3.2.2 ‘절제’ 라인</vt:lpstr>
      <vt:lpstr>3.2.3 ‘절정’ 라인 </vt:lpstr>
      <vt:lpstr>3.2.4 비교</vt:lpstr>
      <vt:lpstr>3.3.1 비연계형 효과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1160</cp:revision>
  <dcterms:modified xsi:type="dcterms:W3CDTF">2025-06-05T12:48:45Z</dcterms:modified>
</cp:coreProperties>
</file>